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112F40-A815-49F1-9E08-DF889D21F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C2847-1147-47F1-BC9E-FEB3BC63E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1BC063-FC78-4F2B-9A1B-4E8CF383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7A87C7-3C9F-47EC-8CC5-6110F026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65E4F7-7C56-494B-9D37-8C10EB90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25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D2DF60-3AF7-4681-8F2B-7C8CE59D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18EF77D-FFC8-4647-AD49-FBF9129ED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9EBECD-2261-4863-8D4A-2357AF83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E0AA61-617C-4C19-8103-E475F497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836DC7-32BB-4446-9C36-AE874F90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38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0637B13-CAED-4A28-8C58-D437034A1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B66E6E3-2E8B-4ECC-B69F-1DC580A7E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1509CE-40BD-46CB-B7B7-D16C6BC0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BF65D7-57DC-4C5D-86EA-F555A0EE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043FC5-C46D-447B-870E-F93279B2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1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6B56B-FE69-43F6-9A3B-52F82F97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1B567B-A684-4356-BF5F-362B9E68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DE67E8-0AC9-4893-A89B-223D55ED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11F6E3-5584-4BF5-8C58-A644FCE3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0C5815-7BE7-420E-89E7-1853EBF0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915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6F8724-C3E5-475D-AAAB-3D3A1E1F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A99488-2415-4C92-A52A-DADCD160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024E25-9020-4473-A220-DC681E44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6EC1E2-A44D-4623-ACB3-AB0313E9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A45BEF-A339-42F8-8FFB-28146305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1D0225-0F40-494E-9013-85AEF34C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7840CA-1AEB-4E20-B314-D6F9FF9C3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6C0BD6-7371-4B82-AE28-58856B6D0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29B1E25-268E-48E3-9941-1EB03AD3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34FEBBB-5BC1-4ABE-97F0-1DE1B6D9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5D11983-0B75-4668-803F-7B205C96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A7E8B-4E7C-45E7-95E9-0CE59AA8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2E051E-A9D4-465E-BFB2-951B92AAC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9E0BBBD-989B-4A6C-9E6E-C81363C2B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3B7FC17-89C0-41DD-93C1-B6C9B7B03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61F6FB2-60F2-4F6A-B606-CF5F9E96A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2034764-3EAA-406A-B01C-CCE46D30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82A1B8F-D2D4-4192-A1F9-45A7E081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84CD733-1EBF-4237-B533-8C9657BB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89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2D7B81-A36E-426E-8D71-57263E9F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D861BAF-6DC0-4229-B052-C89A99C4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7CA636C-67E6-4E4E-91BF-1EB63E6E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0F4AFE7-3078-4A0B-A3B8-16F0D459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45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3FB155B-1A5D-4C54-AEAA-1BBD846B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1F8CD6-9955-42B1-A031-11739B6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810344F-541B-4A7F-8CD8-10DDD987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4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88384E-CC27-4BC1-B8B8-9A445CE2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9096DA-F508-4163-876D-FB5472F8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7A7294-6ED0-41BA-9476-45E98382B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5236A92-D87F-4B59-A20C-25AE27E4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C9CD4C8-42BD-4746-854F-AE9ED8BC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CC7AD5-6A4E-4734-9117-2D223BA8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958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27699-9857-4699-A4EA-308D8576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7F82974-1778-4F68-895A-C2A0C6165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62B430B-6D80-4760-B932-B7B5F9ECD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024BF9-1BDC-4806-9274-A9406C6B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0967B31-7574-4D0C-91DA-D1FAF656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40271F7-D98F-4FC0-92F5-7BECB988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1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A83642B-0374-4C41-B798-9DB414A1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ED361DE-1849-42C8-953C-D0714F8B1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A47DCD-C64D-4E2A-937A-3498BA8CC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603F-4DAB-4C70-B077-C07726D71079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1B199D-28FF-41AC-A43C-309BF623C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9BE71D-22DE-43C1-9E0D-588787394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8651-1EE3-47A9-8B8A-A641D2773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2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izzi.digital/DOS/1399/1909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399/1909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61AD0F-2B15-4989-ABCB-25A120A18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5253" y="-514542"/>
            <a:ext cx="2039436" cy="1444373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82779" y="539055"/>
            <a:ext cx="745834" cy="74583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8836FF-97B4-4EE9-AF5D-39FF0F5AC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12657" y="1748175"/>
            <a:ext cx="933492" cy="93349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430613" y="5023033"/>
            <a:ext cx="856138" cy="85613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01313" y="5596021"/>
            <a:ext cx="381459" cy="38145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57893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9033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5520DF-BCFA-4422-B5D9-A5A1FABA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58C0CB-C384-46F4-9369-924080FE7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74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Prezentaciju</a:t>
            </a:r>
            <a:r>
              <a:rPr lang="en-US" sz="16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izradila</a:t>
            </a:r>
            <a:r>
              <a:rPr lang="en-US" sz="16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: Marijana Matković, prof.</a:t>
            </a:r>
          </a:p>
        </p:txBody>
      </p:sp>
      <p:pic>
        <p:nvPicPr>
          <p:cNvPr id="6" name="Slika 5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id="{D09A3628-894E-4C94-8B58-5768DE0D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32" y="1014978"/>
            <a:ext cx="3129394" cy="515126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A3DB2A2-6788-413B-B8CC-DB217D68B475}"/>
              </a:ext>
            </a:extLst>
          </p:cNvPr>
          <p:cNvSpPr txBox="1"/>
          <p:nvPr/>
        </p:nvSpPr>
        <p:spPr>
          <a:xfrm>
            <a:off x="1921375" y="2067791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HEJ, ŠESTAŠI! 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DANAS UČIMO NEŠTO NOVO!!!</a:t>
            </a:r>
          </a:p>
        </p:txBody>
      </p:sp>
    </p:spTree>
    <p:extLst>
      <p:ext uri="{BB962C8B-B14F-4D97-AF65-F5344CB8AC3E}">
        <p14:creationId xmlns:p14="http://schemas.microsoft.com/office/powerpoint/2010/main" val="149925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id="{AA7AE1BA-B479-4103-A5DB-10EA9D0A2D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58" y="893835"/>
            <a:ext cx="2877722" cy="4395139"/>
          </a:xfrm>
        </p:spPr>
      </p:pic>
      <p:pic>
        <p:nvPicPr>
          <p:cNvPr id="8194" name="Picture 2" descr="💾 Blog: Koje su virtualne kreditne kartice i kako i gdje ih dobivate? 📀">
            <a:extLst>
              <a:ext uri="{FF2B5EF4-FFF2-40B4-BE49-F238E27FC236}">
                <a16:creationId xmlns:a16="http://schemas.microsoft.com/office/drawing/2014/main" id="{DFD7380F-D009-46F9-81DD-0D8870DA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520">
            <a:off x="6815109" y="1159965"/>
            <a:ext cx="2002865" cy="12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1BE5E78-D5B6-445D-890B-A52EF435ECD3}"/>
              </a:ext>
            </a:extLst>
          </p:cNvPr>
          <p:cNvSpPr txBox="1"/>
          <p:nvPr/>
        </p:nvSpPr>
        <p:spPr>
          <a:xfrm>
            <a:off x="540327" y="488372"/>
            <a:ext cx="6005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Marko je na računu imao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300 kn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Teni, za rođendan, kupio je poklon u vrijednosti od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200 kn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Sebi je kupio novu igricu za računalo i platio 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150 kn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Koje je stanje Markovog računa?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Treba li Marko stati s potrošnjom novca?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Koji je tvoj zaključak?</a:t>
            </a:r>
          </a:p>
        </p:txBody>
      </p:sp>
      <p:pic>
        <p:nvPicPr>
          <p:cNvPr id="8198" name="Picture 6" descr="Trakice za OVULACIJU i testovi na TRUDNOĆU najjeftinije u Hrvatskoj. - Plus  ili Minus">
            <a:extLst>
              <a:ext uri="{FF2B5EF4-FFF2-40B4-BE49-F238E27FC236}">
                <a16:creationId xmlns:a16="http://schemas.microsoft.com/office/drawing/2014/main" id="{243BA433-4A5F-4E0A-9011-65E94427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86" y="4148570"/>
            <a:ext cx="6122372" cy="23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1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DCEA9-4D06-4F59-B503-E6F5D53D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MJERENJE TERMOMETROM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ACD2B2F-D426-4CA4-B16C-1FF1374D96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Termometar je instrument kojim se mjeri temperatura. Ovisno o vrsti termometra, možemo izmjeriti tjelesnu temperaturu, </a:t>
            </a:r>
            <a:r>
              <a:rPr lang="hr-HR" dirty="0" err="1"/>
              <a:t>temp</a:t>
            </a:r>
            <a:r>
              <a:rPr lang="hr-HR" dirty="0"/>
              <a:t>. vode, zraka,…</a:t>
            </a:r>
          </a:p>
          <a:p>
            <a:r>
              <a:rPr lang="hr-HR" dirty="0"/>
              <a:t>Dijelovi termometra: staklena kapilarna cijev s tekućinom i skala s brojevima.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10242" name="Picture 2" descr="Termometar 18 cm - drveni">
            <a:extLst>
              <a:ext uri="{FF2B5EF4-FFF2-40B4-BE49-F238E27FC236}">
                <a16:creationId xmlns:a16="http://schemas.microsoft.com/office/drawing/2014/main" id="{3BC8247E-4C86-416B-90C8-343AB5F8573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0494"/>
            <a:ext cx="4766469" cy="47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51F64-03E0-43C2-8391-7449F84A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zadatak: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A43904-574D-4614-BE1E-659AD1A7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30623" cy="4351338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https://hr.izzi.digital/DOS/1399/1909.html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443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519C7F-2C2F-4752-88F7-8ADDD9B8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3056"/>
            <a:ext cx="10515600" cy="2852737"/>
          </a:xfrm>
        </p:spPr>
        <p:txBody>
          <a:bodyPr>
            <a:normAutofit/>
          </a:bodyPr>
          <a:lstStyle/>
          <a:p>
            <a:r>
              <a:rPr lang="hr-HR" sz="13800" b="1" dirty="0"/>
              <a:t>CIJELI BROJEVI</a:t>
            </a:r>
          </a:p>
        </p:txBody>
      </p:sp>
      <p:pic>
        <p:nvPicPr>
          <p:cNvPr id="5" name="Slika 4" descr="Hi Bee">
            <a:extLst>
              <a:ext uri="{FF2B5EF4-FFF2-40B4-BE49-F238E27FC236}">
                <a16:creationId xmlns:a16="http://schemas.microsoft.com/office/drawing/2014/main" id="{1613C5E5-651A-43E0-A909-CCF0FB5D9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4" y="2870439"/>
            <a:ext cx="3055792" cy="3055792"/>
          </a:xfrm>
          <a:prstGeom prst="rect">
            <a:avLst/>
          </a:prstGeom>
        </p:spPr>
      </p:pic>
      <p:pic>
        <p:nvPicPr>
          <p:cNvPr id="7" name="Slika 6" descr="BRB Meow">
            <a:extLst>
              <a:ext uri="{FF2B5EF4-FFF2-40B4-BE49-F238E27FC236}">
                <a16:creationId xmlns:a16="http://schemas.microsoft.com/office/drawing/2014/main" id="{1515E958-A240-42CA-A3A2-84DB31D10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528">
            <a:off x="6377609" y="223961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ijeli brojevi i njihovo prikazivanje na pravcu">
            <a:extLst>
              <a:ext uri="{FF2B5EF4-FFF2-40B4-BE49-F238E27FC236}">
                <a16:creationId xmlns:a16="http://schemas.microsoft.com/office/drawing/2014/main" id="{BB1DE5EB-1D38-4973-BCE8-26F69D44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98042"/>
            <a:ext cx="10905066" cy="466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7B5196F-8179-442C-8CEA-EE1BFD0981C0}"/>
              </a:ext>
            </a:extLst>
          </p:cNvPr>
          <p:cNvSpPr txBox="1"/>
          <p:nvPr/>
        </p:nvSpPr>
        <p:spPr>
          <a:xfrm>
            <a:off x="2266014" y="814210"/>
            <a:ext cx="293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Negativan predznak </a:t>
            </a:r>
            <a:r>
              <a:rPr lang="hr-HR" sz="2400" b="1" dirty="0"/>
              <a:t>-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28D4A5-AE57-480B-AD02-B719FD904F71}"/>
              </a:ext>
            </a:extLst>
          </p:cNvPr>
          <p:cNvSpPr txBox="1"/>
          <p:nvPr/>
        </p:nvSpPr>
        <p:spPr>
          <a:xfrm>
            <a:off x="6962593" y="825623"/>
            <a:ext cx="293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Pozitivan predznak </a:t>
            </a:r>
            <a:r>
              <a:rPr lang="hr-HR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6891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C84EDBA-7A89-4FE6-8F65-A640E492BB49}"/>
              </a:ext>
            </a:extLst>
          </p:cNvPr>
          <p:cNvSpPr txBox="1"/>
          <p:nvPr/>
        </p:nvSpPr>
        <p:spPr>
          <a:xfrm>
            <a:off x="914400" y="1201106"/>
            <a:ext cx="101738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Svi negativni cijeli brojevi, broj 0 i svi pozitivni cijeli (prirodni) brojevi zajedno čine skup cijelih brojeva koji označavamo Z (njem. </a:t>
            </a:r>
            <a:r>
              <a:rPr lang="hr-HR" sz="3600" dirty="0" err="1">
                <a:latin typeface="Arial" panose="020B0604020202020204" pitchFamily="34" charset="0"/>
                <a:cs typeface="Arial" panose="020B0604020202020204" pitchFamily="34" charset="0"/>
              </a:rPr>
              <a:t>Zahl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 = broj).</a:t>
            </a:r>
          </a:p>
          <a:p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hr-HR" sz="5400" b="1" dirty="0">
                <a:latin typeface="Arial" panose="020B0604020202020204" pitchFamily="34" charset="0"/>
                <a:cs typeface="Arial" panose="020B0604020202020204" pitchFamily="34" charset="0"/>
              </a:rPr>
              <a:t>Z = {..., –2, –1, 0, 1, 2, ...}</a:t>
            </a:r>
            <a:endParaRPr lang="hr-H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9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ijeli brojevi">
            <a:extLst>
              <a:ext uri="{FF2B5EF4-FFF2-40B4-BE49-F238E27FC236}">
                <a16:creationId xmlns:a16="http://schemas.microsoft.com/office/drawing/2014/main" id="{24D9307B-58B3-42E7-80FE-427D00C5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61963"/>
            <a:ext cx="900112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3C399B4-FFCB-4338-A26C-D5D2277D3724}"/>
              </a:ext>
            </a:extLst>
          </p:cNvPr>
          <p:cNvSpPr txBox="1"/>
          <p:nvPr/>
        </p:nvSpPr>
        <p:spPr>
          <a:xfrm>
            <a:off x="579268" y="461962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https://hr.izzi.digital/DOS/1399/1909.html</a:t>
            </a:r>
            <a:endParaRPr lang="hr-HR" dirty="0"/>
          </a:p>
          <a:p>
            <a:r>
              <a:rPr lang="hr-HR" dirty="0"/>
              <a:t>Zadatak 2.</a:t>
            </a:r>
          </a:p>
          <a:p>
            <a:r>
              <a:rPr lang="hr-HR" dirty="0"/>
              <a:t>Zadatak 3.</a:t>
            </a:r>
          </a:p>
        </p:txBody>
      </p:sp>
    </p:spTree>
    <p:extLst>
      <p:ext uri="{BB962C8B-B14F-4D97-AF65-F5344CB8AC3E}">
        <p14:creationId xmlns:p14="http://schemas.microsoft.com/office/powerpoint/2010/main" val="302299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A36781-05F5-4540-8AF8-387B3156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</a:t>
            </a:r>
            <a:r>
              <a:rPr lang="hr-HR" dirty="0" err="1"/>
              <a:t>Zad</a:t>
            </a:r>
            <a:r>
              <a:rPr lang="hr-HR" dirty="0"/>
              <a:t>: Navedi nekoliko </a:t>
            </a:r>
            <a:r>
              <a:rPr lang="hr-HR" b="1" dirty="0"/>
              <a:t>pozitivnih</a:t>
            </a:r>
            <a:r>
              <a:rPr lang="hr-HR" dirty="0"/>
              <a:t> cijelih brojeva.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5DD203-2CBB-43A6-90AA-84DF439E0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90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233C14-AF54-4EE3-8001-CF341752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</a:t>
            </a:r>
            <a:r>
              <a:rPr lang="hr-HR" dirty="0" err="1"/>
              <a:t>Zad</a:t>
            </a:r>
            <a:r>
              <a:rPr lang="hr-HR" dirty="0"/>
              <a:t>: Navedi nekoliko </a:t>
            </a:r>
            <a:r>
              <a:rPr lang="hr-HR" b="1" dirty="0"/>
              <a:t>negativnih</a:t>
            </a:r>
            <a:r>
              <a:rPr lang="hr-HR" dirty="0"/>
              <a:t> cijelih brojeva.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E7AF7D-3341-49B8-B619-6E532CB12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50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3E8DB-8F52-402B-B691-6C7863CC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</a:t>
            </a:r>
            <a:r>
              <a:rPr lang="hr-HR" dirty="0" err="1"/>
              <a:t>Zad</a:t>
            </a:r>
            <a:r>
              <a:rPr lang="hr-HR" dirty="0"/>
              <a:t>: Je li </a:t>
            </a:r>
            <a:r>
              <a:rPr lang="hr-HR" b="1" dirty="0"/>
              <a:t>broj 0</a:t>
            </a:r>
            <a:r>
              <a:rPr lang="hr-HR" dirty="0"/>
              <a:t> pozitivan ili negativan cijeli broj?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8D5FEA-399C-4D40-96CF-591BCDBFD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71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B4B36-203A-479A-A3EA-18A02962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VREMENSKA PROGNOZA</a:t>
            </a:r>
            <a:br>
              <a:rPr lang="hr-HR" b="1" dirty="0"/>
            </a:br>
            <a:r>
              <a:rPr lang="hr-HR" b="1" dirty="0"/>
              <a:t> </a:t>
            </a:r>
            <a:r>
              <a:rPr lang="hr-HR" sz="3200" dirty="0"/>
              <a:t>(VAKULA I MATEMATIKA)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CAEF23-0BE6-4379-B7E3-2F134ADB3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206" y="2144835"/>
            <a:ext cx="2668481" cy="438566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Vrijeme ljeti: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2BEF414-9A23-4FB4-8230-748ED14FD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5749" y="2144835"/>
            <a:ext cx="2954045" cy="438566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Vrijeme zimi: </a:t>
            </a:r>
          </a:p>
        </p:txBody>
      </p:sp>
      <p:pic>
        <p:nvPicPr>
          <p:cNvPr id="1032" name="Picture 8" descr="Zoran Vakula Tumblr posts - Tumbral.com">
            <a:extLst>
              <a:ext uri="{FF2B5EF4-FFF2-40B4-BE49-F238E27FC236}">
                <a16:creationId xmlns:a16="http://schemas.microsoft.com/office/drawing/2014/main" id="{01385137-3D42-4922-8F9C-51A787E8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8" y="2583401"/>
            <a:ext cx="5032942" cy="302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kula objavio prognozu za jesen i zimu: Pogledajte što je Vakula najavio  za mjesece koji slijede - Najnovije vijesti">
            <a:extLst>
              <a:ext uri="{FF2B5EF4-FFF2-40B4-BE49-F238E27FC236}">
                <a16:creationId xmlns:a16="http://schemas.microsoft.com/office/drawing/2014/main" id="{57089E71-1C7E-4848-8513-6C8A1413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1" y="2583401"/>
            <a:ext cx="5032942" cy="302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2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6A3CE8-6DDF-4705-B599-22F096B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</a:t>
            </a:r>
            <a:r>
              <a:rPr lang="hr-HR" dirty="0" err="1"/>
              <a:t>Zad</a:t>
            </a:r>
            <a:r>
              <a:rPr lang="hr-HR" dirty="0"/>
              <a:t>: Kako se označava </a:t>
            </a:r>
            <a:r>
              <a:rPr lang="hr-HR" b="1" dirty="0"/>
              <a:t>skup svih cijelih brojeva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B88131-9625-48F3-8BBB-D4D534997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580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AD4417-A453-4897-B28B-3A027CFE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</a:t>
            </a:r>
            <a:r>
              <a:rPr lang="hr-HR" dirty="0" err="1"/>
              <a:t>Zad</a:t>
            </a:r>
            <a:r>
              <a:rPr lang="hr-HR" dirty="0"/>
              <a:t>: Gdje su na brojevnom pravcu smješteni </a:t>
            </a:r>
            <a:r>
              <a:rPr lang="hr-HR" b="1" dirty="0"/>
              <a:t>pozitivni</a:t>
            </a:r>
            <a:r>
              <a:rPr lang="hr-HR" dirty="0"/>
              <a:t> cijeli brojevi?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0419A9-DD22-4110-9FB0-93EC697F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74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232D93-5ADD-4B77-A3DA-578EC094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</a:t>
            </a:r>
            <a:r>
              <a:rPr lang="hr-HR" dirty="0" err="1"/>
              <a:t>Zad</a:t>
            </a:r>
            <a:r>
              <a:rPr lang="hr-HR" dirty="0"/>
              <a:t>: Gdje su na brojevnom pravcu smješteni </a:t>
            </a:r>
            <a:r>
              <a:rPr lang="hr-HR" b="1" dirty="0"/>
              <a:t>negativni</a:t>
            </a:r>
            <a:r>
              <a:rPr lang="hr-HR" dirty="0"/>
              <a:t> cijeli brojevi?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3F6A60-4D18-4B55-AE24-D761282B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0594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2D0E86-0209-4404-86DE-BB82FD7D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</a:t>
            </a:r>
            <a:r>
              <a:rPr lang="hr-HR" dirty="0" err="1"/>
              <a:t>Zad</a:t>
            </a:r>
            <a:r>
              <a:rPr lang="hr-HR" dirty="0"/>
              <a:t>: Koje su izjave točne?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0C2086-28AC-4CB6-A717-6A983BB9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5" y="1835150"/>
            <a:ext cx="10515600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33 je cijeli broj.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–6 je prirodni broj.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0 je prirodni broj.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d) –289 je cijeli broj.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e) 0 je cijeli broj.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f) Pri temperaturi od –9 °C toplije je </a:t>
            </a:r>
            <a:r>
              <a:rPr kumimoji="0" lang="hr-HR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nego pri –5 °C.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g) Vodostaj rijeke od –65 cm niži je nego </a:t>
            </a:r>
            <a:r>
              <a:rPr kumimoji="0" lang="hr-HR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vodostaj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r-HR" sz="2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od +23 cm.</a:t>
            </a:r>
          </a:p>
          <a:p>
            <a:endParaRPr lang="hr-HR" dirty="0"/>
          </a:p>
        </p:txBody>
      </p:sp>
      <p:pic>
        <p:nvPicPr>
          <p:cNvPr id="5" name="Slika 4" descr="Well Bee">
            <a:extLst>
              <a:ext uri="{FF2B5EF4-FFF2-40B4-BE49-F238E27FC236}">
                <a16:creationId xmlns:a16="http://schemas.microsoft.com/office/drawing/2014/main" id="{F4CB92DB-4FAE-48F2-A132-FDDAF92EE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762000"/>
            <a:ext cx="2505074" cy="25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0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E34A00D-0E0F-45CB-90D9-3D65374B1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834790"/>
              </p:ext>
            </p:extLst>
          </p:nvPr>
        </p:nvGraphicFramePr>
        <p:xfrm>
          <a:off x="1600570" y="778984"/>
          <a:ext cx="6629400" cy="55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29729" imgH="5530128" progId="Word.Document.12">
                  <p:embed/>
                </p:oleObj>
              </mc:Choice>
              <mc:Fallback>
                <p:oleObj name="Document" r:id="rId2" imgW="6629729" imgH="5530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570" y="778984"/>
                        <a:ext cx="6629400" cy="553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0CF2FB78-E946-4135-9E96-3A69B6136141}"/>
              </a:ext>
            </a:extLst>
          </p:cNvPr>
          <p:cNvCxnSpPr/>
          <p:nvPr/>
        </p:nvCxnSpPr>
        <p:spPr>
          <a:xfrm>
            <a:off x="8229970" y="778984"/>
            <a:ext cx="0" cy="5266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66B66004-13E8-4F28-99A1-5F2850BB76C6}"/>
              </a:ext>
            </a:extLst>
          </p:cNvPr>
          <p:cNvCxnSpPr/>
          <p:nvPr/>
        </p:nvCxnSpPr>
        <p:spPr>
          <a:xfrm>
            <a:off x="3630967" y="778984"/>
            <a:ext cx="0" cy="5266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86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C9FFF1-898B-454D-8411-6B9B03380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81745" cy="4351338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Zagreb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Karlovac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Osijek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Ogulin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 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Gospić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 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Dubrovnik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Pula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Zadar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Varaždin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hr-H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F535CBC-77D9-4306-95FB-5AA2BA05A137}"/>
              </a:ext>
            </a:extLst>
          </p:cNvPr>
          <p:cNvSpPr txBox="1"/>
          <p:nvPr/>
        </p:nvSpPr>
        <p:spPr>
          <a:xfrm>
            <a:off x="838200" y="44680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 Internet stranicama Hrvatskog hidrometeorološkog zavoda vidljive su jutarnje temperature nekih gradova u Hrvatskoj!</a:t>
            </a:r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D7940E1B-5215-4AF6-AC54-FAA784B0E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55530"/>
              </p:ext>
            </p:extLst>
          </p:nvPr>
        </p:nvGraphicFramePr>
        <p:xfrm>
          <a:off x="4891751" y="1627231"/>
          <a:ext cx="5754370" cy="4712589"/>
        </p:xfrm>
        <a:graphic>
          <a:graphicData uri="http://schemas.openxmlformats.org/drawingml/2006/table">
            <a:tbl>
              <a:tblPr firstRow="1" firstCol="1" bandRow="1"/>
              <a:tblGrid>
                <a:gridCol w="1797050">
                  <a:extLst>
                    <a:ext uri="{9D8B030D-6E8A-4147-A177-3AD203B41FA5}">
                      <a16:colId xmlns:a16="http://schemas.microsoft.com/office/drawing/2014/main" val="4197879222"/>
                    </a:ext>
                  </a:extLst>
                </a:gridCol>
                <a:gridCol w="2038985">
                  <a:extLst>
                    <a:ext uri="{9D8B030D-6E8A-4147-A177-3AD203B41FA5}">
                      <a16:colId xmlns:a16="http://schemas.microsoft.com/office/drawing/2014/main" val="553463427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2186096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Gradovi s temperaturom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ISPOD NULE </a:t>
                      </a: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r-HR" sz="16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Gradovi s temperaturom </a:t>
                      </a:r>
                      <a:r>
                        <a:rPr lang="hr-HR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NULA</a:t>
                      </a: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r-HR" sz="18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Gradovi s temperaturom </a:t>
                      </a:r>
                      <a:r>
                        <a:rPr lang="hr-HR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IZNAD NULE </a:t>
                      </a: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r-HR" sz="16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</a:t>
                      </a:r>
                      <a:endParaRPr lang="hr-H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125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90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5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5CB10-DE47-470C-AAA0-68D98DA7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NADMORSKA VISINA </a:t>
            </a:r>
            <a:br>
              <a:rPr lang="hr-HR" b="1" dirty="0"/>
            </a:br>
            <a:r>
              <a:rPr lang="hr-HR" sz="2800" dirty="0"/>
              <a:t>(MATEMATIKA U GEOGRAFIJI)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A96498-2B51-4046-B0B2-A7DC8BC4B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578100"/>
            <a:ext cx="5181600" cy="2593975"/>
          </a:xfrm>
        </p:spPr>
        <p:txBody>
          <a:bodyPr/>
          <a:lstStyle/>
          <a:p>
            <a:r>
              <a:rPr lang="hr-HR" b="0" i="0" dirty="0">
                <a:effectLst/>
                <a:latin typeface="arial" panose="020B0604020202020204" pitchFamily="34" charset="0"/>
              </a:rPr>
              <a:t>Nadmorska visina je okomita udaljenost neke točke na Zemlji u odnosu na srednju razinu mora.</a:t>
            </a:r>
            <a:endParaRPr lang="hr-HR" dirty="0"/>
          </a:p>
        </p:txBody>
      </p:sp>
      <p:pic>
        <p:nvPicPr>
          <p:cNvPr id="2050" name="Picture 2" descr="Nadmorska visina – Wikipedija">
            <a:extLst>
              <a:ext uri="{FF2B5EF4-FFF2-40B4-BE49-F238E27FC236}">
                <a16:creationId xmlns:a16="http://schemas.microsoft.com/office/drawing/2014/main" id="{07F63143-B122-4A73-A3AC-8C31BA0AAB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15713"/>
            <a:ext cx="5181600" cy="33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9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Jezera i močvare Hrvatske - YouTube">
            <a:extLst>
              <a:ext uri="{FF2B5EF4-FFF2-40B4-BE49-F238E27FC236}">
                <a16:creationId xmlns:a16="http://schemas.microsoft.com/office/drawing/2014/main" id="{7E9B045D-E247-4DB1-B4D2-14961A7B68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-1" b="-1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9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7AB95B-0EB7-4C42-B457-56F8E8767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455" y="771710"/>
            <a:ext cx="4950041" cy="1077373"/>
          </a:xfrm>
        </p:spPr>
        <p:txBody>
          <a:bodyPr/>
          <a:lstStyle/>
          <a:p>
            <a:r>
              <a:rPr lang="hr-HR" dirty="0"/>
              <a:t>Nadmorska visina Mrtvog mora je </a:t>
            </a:r>
            <a:r>
              <a:rPr lang="hr-HR" b="1" dirty="0">
                <a:solidFill>
                  <a:srgbClr val="C00000"/>
                </a:solidFill>
              </a:rPr>
              <a:t>-430 </a:t>
            </a:r>
            <a:r>
              <a:rPr lang="hr-HR" b="1" dirty="0"/>
              <a:t>m</a:t>
            </a:r>
            <a:r>
              <a:rPr lang="hr-HR" dirty="0"/>
              <a:t>.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B956A2-D897-4623-94EA-2F25A85A0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243" y="771710"/>
            <a:ext cx="4765089" cy="871261"/>
          </a:xfrm>
        </p:spPr>
        <p:txBody>
          <a:bodyPr/>
          <a:lstStyle/>
          <a:p>
            <a:r>
              <a:rPr lang="hr-HR" dirty="0"/>
              <a:t>Nadmorska visina Galilejskog mora je približno </a:t>
            </a:r>
            <a:r>
              <a:rPr lang="hr-HR" b="1" dirty="0">
                <a:solidFill>
                  <a:srgbClr val="C00000"/>
                </a:solidFill>
              </a:rPr>
              <a:t>–212 </a:t>
            </a:r>
            <a:r>
              <a:rPr lang="hr-HR" b="1" dirty="0"/>
              <a:t>m</a:t>
            </a:r>
            <a:r>
              <a:rPr lang="hr-HR" dirty="0"/>
              <a:t>.</a:t>
            </a:r>
          </a:p>
        </p:txBody>
      </p:sp>
      <p:pic>
        <p:nvPicPr>
          <p:cNvPr id="3076" name="Picture 4" descr="7 važnih stvari o Moru smrti, u kojem nitko ne može potonuti">
            <a:extLst>
              <a:ext uri="{FF2B5EF4-FFF2-40B4-BE49-F238E27FC236}">
                <a16:creationId xmlns:a16="http://schemas.microsoft.com/office/drawing/2014/main" id="{D37ADE2F-2014-4C26-814C-E0BFBC7D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7" y="2057694"/>
            <a:ext cx="4714995" cy="35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lilejsko more – Wikipedija">
            <a:extLst>
              <a:ext uri="{FF2B5EF4-FFF2-40B4-BE49-F238E27FC236}">
                <a16:creationId xmlns:a16="http://schemas.microsoft.com/office/drawing/2014/main" id="{72A7AAB5-923D-408E-B8D1-15AA93DF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0" y="2057694"/>
            <a:ext cx="4765088" cy="35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3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B108C3B-68B0-47B8-8EBB-3D81029061B8}"/>
              </a:ext>
            </a:extLst>
          </p:cNvPr>
          <p:cNvSpPr txBox="1"/>
          <p:nvPr/>
        </p:nvSpPr>
        <p:spPr>
          <a:xfrm>
            <a:off x="155865" y="2431474"/>
            <a:ext cx="4139912" cy="180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b="1" dirty="0">
                <a:solidFill>
                  <a:schemeClr val="accent1"/>
                </a:solidFill>
              </a:rPr>
              <a:t>VELIKA PLAVA RUPA</a:t>
            </a:r>
            <a:endParaRPr lang="hr-HR" sz="35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400" dirty="0"/>
              <a:t>Nadmorska visina: </a:t>
            </a:r>
            <a:r>
              <a:rPr lang="hr-HR" sz="2400" b="1" dirty="0">
                <a:solidFill>
                  <a:srgbClr val="C00000"/>
                </a:solidFill>
              </a:rPr>
              <a:t>-125 </a:t>
            </a:r>
            <a:r>
              <a:rPr lang="hr-HR" sz="2400" dirty="0"/>
              <a:t>m </a:t>
            </a:r>
            <a:endParaRPr lang="en-US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353D9A-1FB0-485E-A9CD-1F8FD5BF30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r="10875" b="-2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6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D3F7C4E-0365-4720-BA16-18CBAB9CB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r="1" b="1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B48A57B-CC4F-4C4A-B9FD-A5BEB209DB20}"/>
              </a:ext>
            </a:extLst>
          </p:cNvPr>
          <p:cNvSpPr txBox="1"/>
          <p:nvPr/>
        </p:nvSpPr>
        <p:spPr>
          <a:xfrm>
            <a:off x="373971" y="4109279"/>
            <a:ext cx="3228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Vransko jezero na otoku Cresu </a:t>
            </a:r>
          </a:p>
          <a:p>
            <a:pPr algn="ctr"/>
            <a:r>
              <a:rPr lang="hr-HR" sz="2400" dirty="0"/>
              <a:t>Nadmorska visina: </a:t>
            </a:r>
            <a:r>
              <a:rPr lang="hr-HR" sz="2400" b="1" dirty="0">
                <a:solidFill>
                  <a:srgbClr val="C00000"/>
                </a:solidFill>
              </a:rPr>
              <a:t>14 </a:t>
            </a:r>
            <a:r>
              <a:rPr lang="hr-HR" sz="2400" b="1" dirty="0"/>
              <a:t>m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8028EF2-3FA7-4CAD-A054-B4B51920B273}"/>
              </a:ext>
            </a:extLst>
          </p:cNvPr>
          <p:cNvSpPr txBox="1"/>
          <p:nvPr/>
        </p:nvSpPr>
        <p:spPr>
          <a:xfrm>
            <a:off x="373971" y="2930220"/>
            <a:ext cx="3303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Primjer kriptodepresije u Hrvatskoj!</a:t>
            </a:r>
          </a:p>
        </p:txBody>
      </p:sp>
    </p:spTree>
    <p:extLst>
      <p:ext uri="{BB962C8B-B14F-4D97-AF65-F5344CB8AC3E}">
        <p14:creationId xmlns:p14="http://schemas.microsoft.com/office/powerpoint/2010/main" val="58312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CC12E2-272C-40B3-9F09-F2BCE6DA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Stanje na računu!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Ukrao bankovnu karticu i više puta kupovao putem interneta – Muralist.hr">
            <a:extLst>
              <a:ext uri="{FF2B5EF4-FFF2-40B4-BE49-F238E27FC236}">
                <a16:creationId xmlns:a16="http://schemas.microsoft.com/office/drawing/2014/main" id="{C9AAE2D0-658C-484F-AE42-09D99ED8B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394434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Moderni bankomati s novim sigurnosnim sistemima – a&amp;amp;s Adria Magazine">
            <a:extLst>
              <a:ext uri="{FF2B5EF4-FFF2-40B4-BE49-F238E27FC236}">
                <a16:creationId xmlns:a16="http://schemas.microsoft.com/office/drawing/2014/main" id="{85118FE2-5295-4FF0-827F-6A9A37E5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18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524</Words>
  <Application>Microsoft Office PowerPoint</Application>
  <PresentationFormat>Široki zaslon</PresentationFormat>
  <Paragraphs>76</Paragraphs>
  <Slides>24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Wingdings</vt:lpstr>
      <vt:lpstr>Tema sustava Office</vt:lpstr>
      <vt:lpstr>Document</vt:lpstr>
      <vt:lpstr>PowerPoint prezentacija</vt:lpstr>
      <vt:lpstr>VREMENSKA PROGNOZA  (VAKULA I MATEMATIKA)</vt:lpstr>
      <vt:lpstr>PowerPoint prezentacija</vt:lpstr>
      <vt:lpstr>NADMORSKA VISINA  (MATEMATIKA U GEOGRAFIJI)</vt:lpstr>
      <vt:lpstr>PowerPoint prezentacija</vt:lpstr>
      <vt:lpstr>PowerPoint prezentacija</vt:lpstr>
      <vt:lpstr>PowerPoint prezentacija</vt:lpstr>
      <vt:lpstr>PowerPoint prezentacija</vt:lpstr>
      <vt:lpstr>Stanje na računu!</vt:lpstr>
      <vt:lpstr>PowerPoint prezentacija</vt:lpstr>
      <vt:lpstr>MJERENJE TERMOMETROM</vt:lpstr>
      <vt:lpstr>1. zadatak:</vt:lpstr>
      <vt:lpstr>CIJELI BROJEVI</vt:lpstr>
      <vt:lpstr>PowerPoint prezentacija</vt:lpstr>
      <vt:lpstr>PowerPoint prezentacija</vt:lpstr>
      <vt:lpstr>PowerPoint prezentacija</vt:lpstr>
      <vt:lpstr>1. Zad: Navedi nekoliko pozitivnih cijelih brojeva.</vt:lpstr>
      <vt:lpstr>2. Zad: Navedi nekoliko negativnih cijelih brojeva.</vt:lpstr>
      <vt:lpstr>3. Zad: Je li broj 0 pozitivan ili negativan cijeli broj?</vt:lpstr>
      <vt:lpstr>4. Zad: Kako se označava skup svih cijelih brojeva?</vt:lpstr>
      <vt:lpstr>5. Zad: Gdje su na brojevnom pravcu smješteni pozitivni cijeli brojevi?</vt:lpstr>
      <vt:lpstr>6. Zad: Gdje su na brojevnom pravcu smješteni negativni cijeli brojevi?</vt:lpstr>
      <vt:lpstr>7. Zad: Koje su izjave točne?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Marijana Matković</dc:creator>
  <cp:lastModifiedBy>Marijana Matković</cp:lastModifiedBy>
  <cp:revision>29</cp:revision>
  <dcterms:created xsi:type="dcterms:W3CDTF">2021-09-11T16:16:43Z</dcterms:created>
  <dcterms:modified xsi:type="dcterms:W3CDTF">2023-06-29T16:50:09Z</dcterms:modified>
</cp:coreProperties>
</file>