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9" r:id="rId4"/>
    <p:sldId id="300" r:id="rId5"/>
    <p:sldId id="295" r:id="rId6"/>
    <p:sldId id="296" r:id="rId7"/>
    <p:sldId id="268" r:id="rId8"/>
    <p:sldId id="301" r:id="rId9"/>
    <p:sldId id="302" r:id="rId10"/>
    <p:sldId id="303" r:id="rId11"/>
    <p:sldId id="304" r:id="rId12"/>
    <p:sldId id="291" r:id="rId13"/>
    <p:sldId id="292" r:id="rId14"/>
    <p:sldId id="261" r:id="rId15"/>
    <p:sldId id="271" r:id="rId16"/>
    <p:sldId id="262" r:id="rId17"/>
    <p:sldId id="267" r:id="rId18"/>
    <p:sldId id="263" r:id="rId19"/>
    <p:sldId id="274" r:id="rId20"/>
    <p:sldId id="275" r:id="rId21"/>
    <p:sldId id="264" r:id="rId22"/>
    <p:sldId id="294" r:id="rId23"/>
    <p:sldId id="305" r:id="rId24"/>
    <p:sldId id="284" r:id="rId25"/>
    <p:sldId id="283" r:id="rId26"/>
    <p:sldId id="285" r:id="rId27"/>
    <p:sldId id="286" r:id="rId28"/>
    <p:sldId id="293" r:id="rId29"/>
  </p:sldIdLst>
  <p:sldSz cx="12192000" cy="6858000"/>
  <p:notesSz cx="6742113" cy="9872663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066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36%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5C9-4776-9F14-CBDF422CB98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0%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AA-4C52-A906-EAE000A44292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Ellipse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List1!$A$2:$A$7</c:f>
              <c:numCache>
                <c:formatCode>General</c:formatCode>
                <c:ptCount val="6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0</c:v>
                </c:pt>
              </c:numCache>
            </c:numRef>
          </c:cat>
          <c:val>
            <c:numRef>
              <c:f>List1!$B$2:$B$7</c:f>
              <c:numCache>
                <c:formatCode>0%</c:formatCode>
                <c:ptCount val="6"/>
                <c:pt idx="0">
                  <c:v>0.02</c:v>
                </c:pt>
                <c:pt idx="1">
                  <c:v>0</c:v>
                </c:pt>
                <c:pt idx="2">
                  <c:v>0.22</c:v>
                </c:pt>
                <c:pt idx="3">
                  <c:v>0.36</c:v>
                </c:pt>
                <c:pt idx="4">
                  <c:v>0.4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7A-44BD-B4E0-DAAEDBA513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axId val="64945536"/>
        <c:axId val="63702144"/>
      </c:barChart>
      <c:catAx>
        <c:axId val="649455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3702144"/>
        <c:crosses val="autoZero"/>
        <c:auto val="1"/>
        <c:lblAlgn val="ctr"/>
        <c:lblOffset val="100"/>
        <c:noMultiLvlLbl val="0"/>
      </c:catAx>
      <c:valAx>
        <c:axId val="6370214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494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loše</c:v>
                </c:pt>
                <c:pt idx="1">
                  <c:v>zadovoljava </c:v>
                </c:pt>
                <c:pt idx="2">
                  <c:v>dobro</c:v>
                </c:pt>
                <c:pt idx="3">
                  <c:v>odlično</c:v>
                </c:pt>
                <c:pt idx="4">
                  <c:v>bez odgovora</c:v>
                </c:pt>
              </c:strCache>
            </c:strRef>
          </c:cat>
          <c:val>
            <c:numRef>
              <c:f>List1!$B$2:$B$6</c:f>
              <c:numCache>
                <c:formatCode>0%</c:formatCode>
                <c:ptCount val="5"/>
                <c:pt idx="0">
                  <c:v>0</c:v>
                </c:pt>
                <c:pt idx="1">
                  <c:v>0.05</c:v>
                </c:pt>
                <c:pt idx="2">
                  <c:v>0.42</c:v>
                </c:pt>
                <c:pt idx="3">
                  <c:v>0.46</c:v>
                </c:pt>
                <c:pt idx="4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7E-4A56-88D9-F84E287AE74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1726592"/>
        <c:axId val="71728128"/>
      </c:barChart>
      <c:catAx>
        <c:axId val="7172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1728128"/>
        <c:crosses val="autoZero"/>
        <c:auto val="1"/>
        <c:lblAlgn val="ctr"/>
        <c:lblOffset val="100"/>
        <c:noMultiLvlLbl val="0"/>
      </c:catAx>
      <c:valAx>
        <c:axId val="717281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1726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9.8039215686276313E-3"/>
                  <c:y val="3.708855432611703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BD-4D41-862E-F9334B3873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neaktivan</c:v>
                </c:pt>
                <c:pt idx="1">
                  <c:v>ponekad aktivan</c:v>
                </c:pt>
                <c:pt idx="2">
                  <c:v>aktivan</c:v>
                </c:pt>
                <c:pt idx="3">
                  <c:v>vrlo aktivan</c:v>
                </c:pt>
                <c:pt idx="4">
                  <c:v>bez odgovora</c:v>
                </c:pt>
              </c:strCache>
            </c:strRef>
          </c:cat>
          <c:val>
            <c:numRef>
              <c:f>List1!$B$2:$B$6</c:f>
              <c:numCache>
                <c:formatCode>0%</c:formatCode>
                <c:ptCount val="5"/>
                <c:pt idx="0">
                  <c:v>0</c:v>
                </c:pt>
                <c:pt idx="1">
                  <c:v>0.15</c:v>
                </c:pt>
                <c:pt idx="2">
                  <c:v>0.49</c:v>
                </c:pt>
                <c:pt idx="3">
                  <c:v>0.28999999999999998</c:v>
                </c:pt>
                <c:pt idx="4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7E-4A56-88D9-F84E287AE74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1685248"/>
        <c:axId val="71686784"/>
      </c:barChart>
      <c:catAx>
        <c:axId val="7168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1686784"/>
        <c:crosses val="autoZero"/>
        <c:auto val="1"/>
        <c:lblAlgn val="ctr"/>
        <c:lblOffset val="100"/>
        <c:noMultiLvlLbl val="0"/>
      </c:catAx>
      <c:valAx>
        <c:axId val="716867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1685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846-4626-9660-FA59046F0A5C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846-4626-9660-FA59046F0A5C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846-4626-9660-FA59046F0A5C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846-4626-9660-FA59046F0A5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2"/>
                <c:pt idx="0">
                  <c:v>dobra</c:v>
                </c:pt>
                <c:pt idx="1">
                  <c:v>odlična</c:v>
                </c:pt>
              </c:strCache>
            </c:strRef>
          </c:cat>
          <c:val>
            <c:numRef>
              <c:f>List1!$B$2:$B$5</c:f>
              <c:numCache>
                <c:formatCode>0%</c:formatCode>
                <c:ptCount val="4"/>
                <c:pt idx="0">
                  <c:v>0.33</c:v>
                </c:pt>
                <c:pt idx="1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CA-46E0-8A31-B970FCB897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2800" dirty="0"/>
              <a:t>Odnos dječaka i djevojčica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Djevojčice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RN</c:v>
                </c:pt>
                <c:pt idx="1">
                  <c:v>PN</c:v>
                </c:pt>
                <c:pt idx="2">
                  <c:v>POS</c:v>
                </c:pt>
                <c:pt idx="3">
                  <c:v>OOS</c:v>
                </c:pt>
              </c:strCache>
            </c:strRef>
          </c:cat>
          <c:val>
            <c:numRef>
              <c:f>List1!$B$2:$B$5</c:f>
              <c:numCache>
                <c:formatCode>0%</c:formatCode>
                <c:ptCount val="4"/>
                <c:pt idx="0">
                  <c:v>0.51</c:v>
                </c:pt>
                <c:pt idx="1">
                  <c:v>0.51</c:v>
                </c:pt>
                <c:pt idx="2">
                  <c:v>0.56000000000000005</c:v>
                </c:pt>
                <c:pt idx="3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E0-48B8-9262-A42C38506F91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Dječaci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RN</c:v>
                </c:pt>
                <c:pt idx="1">
                  <c:v>PN</c:v>
                </c:pt>
                <c:pt idx="2">
                  <c:v>POS</c:v>
                </c:pt>
                <c:pt idx="3">
                  <c:v>OOS</c:v>
                </c:pt>
              </c:strCache>
            </c:strRef>
          </c:cat>
          <c:val>
            <c:numRef>
              <c:f>List1!$C$2:$C$5</c:f>
              <c:numCache>
                <c:formatCode>0%</c:formatCode>
                <c:ptCount val="4"/>
                <c:pt idx="0">
                  <c:v>0.49</c:v>
                </c:pt>
                <c:pt idx="1">
                  <c:v>0.49</c:v>
                </c:pt>
                <c:pt idx="2">
                  <c:v>0.44</c:v>
                </c:pt>
                <c:pt idx="3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E0-48B8-9262-A42C38506F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2864063"/>
        <c:axId val="595530223"/>
      </c:barChart>
      <c:catAx>
        <c:axId val="5928640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95530223"/>
        <c:crosses val="autoZero"/>
        <c:auto val="1"/>
        <c:lblAlgn val="ctr"/>
        <c:lblOffset val="100"/>
        <c:noMultiLvlLbl val="0"/>
      </c:catAx>
      <c:valAx>
        <c:axId val="5955302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928640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73A-4C88-A615-EFCBEADF6F54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73A-4C88-A615-EFCBEADF6F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dobra</c:v>
                </c:pt>
                <c:pt idx="1">
                  <c:v>odlična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0.33329999999999999</c:v>
                </c:pt>
                <c:pt idx="1">
                  <c:v>0.66659999999999997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1A-4D86-96FC-ACBE103DEC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A8824-7C66-4C77-8504-76DDF9784190}" type="datetimeFigureOut">
              <a:rPr lang="hr-HR" smtClean="0"/>
              <a:t>2.10.2023.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DA069-96ED-4909-80A2-FBE1038CA2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6765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801F8-AE78-47B5-A393-CDCD490847B7}" type="datetimeFigureOut">
              <a:rPr lang="sr-Latn-CS" smtClean="0"/>
              <a:t>2.10.2023.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8336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68132-B5E8-44AF-B108-A3A36248F18A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68132-B5E8-44AF-B108-A3A36248F18A}" type="slidenum">
              <a:rPr lang="hr-HR" smtClean="0"/>
              <a:t>22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5833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68132-B5E8-44AF-B108-A3A36248F18A}" type="slidenum">
              <a:rPr lang="hr-HR" smtClean="0"/>
              <a:t>28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ADCD-0517-49F1-80B0-386762E950C4}" type="datetimeFigureOut">
              <a:rPr lang="hr-HR" smtClean="0"/>
              <a:pPr/>
              <a:t>2.10.2023.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6A0A-90C0-433C-A574-59DEC6F9E4C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160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ADCD-0517-49F1-80B0-386762E950C4}" type="datetimeFigureOut">
              <a:rPr lang="hr-HR" smtClean="0"/>
              <a:pPr/>
              <a:t>2.10.2023.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6A0A-90C0-433C-A574-59DEC6F9E4C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684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ADCD-0517-49F1-80B0-386762E950C4}" type="datetimeFigureOut">
              <a:rPr lang="hr-HR" smtClean="0"/>
              <a:pPr/>
              <a:t>2.10.2023.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6A0A-90C0-433C-A574-59DEC6F9E4C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5713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ADCD-0517-49F1-80B0-386762E950C4}" type="datetimeFigureOut">
              <a:rPr lang="hr-HR" smtClean="0"/>
              <a:pPr/>
              <a:t>2.10.2023.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6A0A-90C0-433C-A574-59DEC6F9E4C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0308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ADCD-0517-49F1-80B0-386762E950C4}" type="datetimeFigureOut">
              <a:rPr lang="hr-HR" smtClean="0"/>
              <a:pPr/>
              <a:t>2.10.2023.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6A0A-90C0-433C-A574-59DEC6F9E4C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9442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ADCD-0517-49F1-80B0-386762E950C4}" type="datetimeFigureOut">
              <a:rPr lang="hr-HR" smtClean="0"/>
              <a:pPr/>
              <a:t>2.10.2023.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6A0A-90C0-433C-A574-59DEC6F9E4C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5071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ADCD-0517-49F1-80B0-386762E950C4}" type="datetimeFigureOut">
              <a:rPr lang="hr-HR" smtClean="0"/>
              <a:pPr/>
              <a:t>2.10.2023.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6A0A-90C0-433C-A574-59DEC6F9E4C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5062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ADCD-0517-49F1-80B0-386762E950C4}" type="datetimeFigureOut">
              <a:rPr lang="hr-HR" smtClean="0"/>
              <a:pPr/>
              <a:t>2.10.2023.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6A0A-90C0-433C-A574-59DEC6F9E4C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812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ADCD-0517-49F1-80B0-386762E950C4}" type="datetimeFigureOut">
              <a:rPr lang="hr-HR" smtClean="0"/>
              <a:pPr/>
              <a:t>2.10.2023.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6A0A-90C0-433C-A574-59DEC6F9E4C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1507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ADCD-0517-49F1-80B0-386762E950C4}" type="datetimeFigureOut">
              <a:rPr lang="hr-HR" smtClean="0"/>
              <a:pPr/>
              <a:t>2.10.2023.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6A0A-90C0-433C-A574-59DEC6F9E4C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5242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ADCD-0517-49F1-80B0-386762E950C4}" type="datetimeFigureOut">
              <a:rPr lang="hr-HR" smtClean="0"/>
              <a:pPr/>
              <a:t>2.10.2023.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6A0A-90C0-433C-A574-59DEC6F9E4C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9274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ADCD-0517-49F1-80B0-386762E950C4}" type="datetimeFigureOut">
              <a:rPr lang="hr-HR" smtClean="0"/>
              <a:pPr/>
              <a:t>2.10.2023.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6A0A-90C0-433C-A574-59DEC6F9E4C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1428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ADCD-0517-49F1-80B0-386762E950C4}" type="datetimeFigureOut">
              <a:rPr lang="hr-HR" smtClean="0"/>
              <a:pPr/>
              <a:t>2.10.2023.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6A0A-90C0-433C-A574-59DEC6F9E4C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9841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ADCD-0517-49F1-80B0-386762E950C4}" type="datetimeFigureOut">
              <a:rPr lang="hr-HR" smtClean="0"/>
              <a:pPr/>
              <a:t>2.10.2023.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6A0A-90C0-433C-A574-59DEC6F9E4C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8836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ADCD-0517-49F1-80B0-386762E950C4}" type="datetimeFigureOut">
              <a:rPr lang="hr-HR" smtClean="0"/>
              <a:pPr/>
              <a:t>2.10.2023.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6A0A-90C0-433C-A574-59DEC6F9E4C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4161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ADCD-0517-49F1-80B0-386762E950C4}" type="datetimeFigureOut">
              <a:rPr lang="hr-HR" smtClean="0"/>
              <a:pPr/>
              <a:t>2.10.2023.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6A0A-90C0-433C-A574-59DEC6F9E4C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2616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ADCD-0517-49F1-80B0-386762E950C4}" type="datetimeFigureOut">
              <a:rPr lang="hr-HR" smtClean="0"/>
              <a:pPr/>
              <a:t>2.10.2023.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6A0A-90C0-433C-A574-59DEC6F9E4C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7940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A4BADCD-0517-49F1-80B0-386762E950C4}" type="datetimeFigureOut">
              <a:rPr lang="hr-HR" smtClean="0"/>
              <a:pPr/>
              <a:t>2.10.2023.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A596A0A-90C0-433C-A574-59DEC6F9E4C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587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  <p:sldLayoutId id="214748378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IZVJEŠĆE O RADU ŠKOLE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anchor="b">
            <a:normAutofit fontScale="92500" lnSpcReduction="10000"/>
          </a:bodyPr>
          <a:lstStyle/>
          <a:p>
            <a:pPr algn="ctr"/>
            <a:r>
              <a:rPr lang="hr-HR" b="1" dirty="0">
                <a:solidFill>
                  <a:schemeClr val="accent1">
                    <a:lumMod val="50000"/>
                  </a:schemeClr>
                </a:solidFill>
              </a:rPr>
              <a:t>Školska godina 2022./2023.</a:t>
            </a:r>
          </a:p>
          <a:p>
            <a:pPr algn="ctr"/>
            <a:endParaRPr lang="hr-HR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hr-HR" b="1" dirty="0">
                <a:solidFill>
                  <a:schemeClr val="accent1">
                    <a:lumMod val="50000"/>
                  </a:schemeClr>
                </a:solidFill>
              </a:rPr>
              <a:t>VIJEĆE RODITELJA, 02. LISTOPADA 2023</a:t>
            </a:r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6272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bg2">
                    <a:lumMod val="50000"/>
                  </a:schemeClr>
                </a:solidFill>
              </a:rPr>
              <a:t>IZVANNASTAVNE AKTIVNOSTI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3774" y="2058630"/>
            <a:ext cx="10363826" cy="4489315"/>
          </a:xfrm>
        </p:spPr>
        <p:txBody>
          <a:bodyPr>
            <a:normAutofit/>
          </a:bodyPr>
          <a:lstStyle/>
          <a:p>
            <a:r>
              <a:rPr lang="hr-HR" cap="none" dirty="0">
                <a:solidFill>
                  <a:schemeClr val="bg2">
                    <a:lumMod val="50000"/>
                  </a:schemeClr>
                </a:solidFill>
              </a:rPr>
              <a:t>38 grupa – 15 u razrednoj, a 23 u predmetne nastave</a:t>
            </a:r>
          </a:p>
          <a:p>
            <a:r>
              <a:rPr lang="hr-HR" cap="none" dirty="0">
                <a:solidFill>
                  <a:schemeClr val="bg2">
                    <a:lumMod val="50000"/>
                  </a:schemeClr>
                </a:solidFill>
              </a:rPr>
              <a:t>planirano je 1925 sati, a ostvareno isto toliko s kojim satom viška</a:t>
            </a:r>
          </a:p>
          <a:p>
            <a:r>
              <a:rPr lang="hr-HR" cap="none" dirty="0">
                <a:solidFill>
                  <a:schemeClr val="bg2">
                    <a:lumMod val="50000"/>
                  </a:schemeClr>
                </a:solidFill>
              </a:rPr>
              <a:t>uključeno 522 učenika – neki učenici su bili uključeni u dvije ili više izvannastavnih aktivnosti</a:t>
            </a:r>
          </a:p>
          <a:p>
            <a:r>
              <a:rPr lang="hr-HR" cap="none" dirty="0">
                <a:solidFill>
                  <a:schemeClr val="bg2">
                    <a:lumMod val="50000"/>
                  </a:schemeClr>
                </a:solidFill>
              </a:rPr>
              <a:t>kulturno-umjetničko područje – 13 grupa</a:t>
            </a:r>
          </a:p>
          <a:p>
            <a:r>
              <a:rPr lang="hr-HR" cap="none" dirty="0">
                <a:solidFill>
                  <a:schemeClr val="bg2">
                    <a:lumMod val="50000"/>
                  </a:schemeClr>
                </a:solidFill>
              </a:rPr>
              <a:t>likovno i kreativno područje – 5 grupa</a:t>
            </a:r>
          </a:p>
          <a:p>
            <a:r>
              <a:rPr lang="hr-HR" cap="none" dirty="0">
                <a:solidFill>
                  <a:schemeClr val="bg2">
                    <a:lumMod val="50000"/>
                  </a:schemeClr>
                </a:solidFill>
              </a:rPr>
              <a:t>prirodoslovno područje – 9 grupa</a:t>
            </a:r>
          </a:p>
          <a:p>
            <a:r>
              <a:rPr lang="hr-HR" cap="none" dirty="0">
                <a:solidFill>
                  <a:schemeClr val="bg2">
                    <a:lumMod val="50000"/>
                  </a:schemeClr>
                </a:solidFill>
              </a:rPr>
              <a:t>vjeronaučno područje – 1 grupe</a:t>
            </a:r>
          </a:p>
          <a:p>
            <a:r>
              <a:rPr lang="hr-HR" cap="none" dirty="0">
                <a:solidFill>
                  <a:schemeClr val="bg2">
                    <a:lumMod val="50000"/>
                  </a:schemeClr>
                </a:solidFill>
              </a:rPr>
              <a:t>tehničko područje – 5 grupe</a:t>
            </a:r>
          </a:p>
          <a:p>
            <a:r>
              <a:rPr lang="hr-HR" cap="none" dirty="0">
                <a:solidFill>
                  <a:schemeClr val="bg2">
                    <a:lumMod val="50000"/>
                  </a:schemeClr>
                </a:solidFill>
              </a:rPr>
              <a:t>tjelesno i zdravstveno područje – 5 grupe</a:t>
            </a:r>
          </a:p>
          <a:p>
            <a:endParaRPr lang="hr-HR" cap="none" dirty="0">
              <a:solidFill>
                <a:schemeClr val="bg2">
                  <a:lumMod val="50000"/>
                </a:schemeClr>
              </a:solidFill>
            </a:endParaRPr>
          </a:p>
          <a:p>
            <a:endParaRPr lang="hr-HR" cap="none" dirty="0"/>
          </a:p>
          <a:p>
            <a:endParaRPr lang="hr-HR" cap="none" dirty="0"/>
          </a:p>
        </p:txBody>
      </p:sp>
    </p:spTree>
    <p:extLst>
      <p:ext uri="{BB962C8B-B14F-4D97-AF65-F5344CB8AC3E}">
        <p14:creationId xmlns:p14="http://schemas.microsoft.com/office/powerpoint/2010/main" val="2994005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bg2">
                    <a:lumMod val="50000"/>
                  </a:schemeClr>
                </a:solidFill>
              </a:rPr>
              <a:t>IZVANNASTAVNE AKTIVNOSTI – RANO UČENJE STRANOG JEZIKA (1. – 3. RAZRED)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3775" y="2693112"/>
            <a:ext cx="10363826" cy="3017224"/>
          </a:xfrm>
        </p:spPr>
        <p:txBody>
          <a:bodyPr>
            <a:normAutofit/>
          </a:bodyPr>
          <a:lstStyle/>
          <a:p>
            <a:r>
              <a:rPr lang="hr-HR" cap="none" dirty="0">
                <a:solidFill>
                  <a:schemeClr val="bg2">
                    <a:lumMod val="50000"/>
                  </a:schemeClr>
                </a:solidFill>
              </a:rPr>
              <a:t>provodile su se iz njemačkog jezika</a:t>
            </a:r>
          </a:p>
          <a:p>
            <a:r>
              <a:rPr lang="hr-HR" cap="none" dirty="0">
                <a:solidFill>
                  <a:schemeClr val="bg2">
                    <a:lumMod val="50000"/>
                  </a:schemeClr>
                </a:solidFill>
              </a:rPr>
              <a:t>9 grupa </a:t>
            </a:r>
          </a:p>
          <a:p>
            <a:r>
              <a:rPr lang="hr-HR" cap="none" dirty="0">
                <a:solidFill>
                  <a:schemeClr val="bg2">
                    <a:lumMod val="50000"/>
                  </a:schemeClr>
                </a:solidFill>
              </a:rPr>
              <a:t>planirano je 280 sati, a toliko je i ostvareno</a:t>
            </a:r>
          </a:p>
          <a:p>
            <a:r>
              <a:rPr lang="hr-HR" cap="none" dirty="0">
                <a:solidFill>
                  <a:schemeClr val="bg2">
                    <a:lumMod val="50000"/>
                  </a:schemeClr>
                </a:solidFill>
              </a:rPr>
              <a:t>uključeno 59% učenika prvog do trećeg razred</a:t>
            </a:r>
          </a:p>
          <a:p>
            <a:endParaRPr lang="hr-HR" cap="none" dirty="0">
              <a:solidFill>
                <a:schemeClr val="bg2">
                  <a:lumMod val="50000"/>
                </a:schemeClr>
              </a:solidFill>
            </a:endParaRPr>
          </a:p>
          <a:p>
            <a:endParaRPr lang="hr-HR" cap="none" dirty="0"/>
          </a:p>
          <a:p>
            <a:endParaRPr lang="hr-HR" cap="none" dirty="0"/>
          </a:p>
        </p:txBody>
      </p:sp>
    </p:spTree>
    <p:extLst>
      <p:ext uri="{BB962C8B-B14F-4D97-AF65-F5344CB8AC3E}">
        <p14:creationId xmlns:p14="http://schemas.microsoft.com/office/powerpoint/2010/main" val="3473959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20131"/>
          </a:xfrm>
        </p:spPr>
        <p:txBody>
          <a:bodyPr/>
          <a:lstStyle/>
          <a:p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Sat razrednika 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3774" y="1944710"/>
            <a:ext cx="10363826" cy="3846489"/>
          </a:xfrm>
        </p:spPr>
        <p:txBody>
          <a:bodyPr>
            <a:normAutofit/>
          </a:bodyPr>
          <a:lstStyle/>
          <a:p>
            <a:r>
              <a:rPr lang="hr-HR" cap="none" dirty="0">
                <a:solidFill>
                  <a:schemeClr val="tx2"/>
                </a:solidFill>
              </a:rPr>
              <a:t>redovito su održavani prema programu svakog razrednog odjela</a:t>
            </a:r>
          </a:p>
          <a:p>
            <a:r>
              <a:rPr lang="hr-HR" cap="none" dirty="0">
                <a:solidFill>
                  <a:schemeClr val="tx2"/>
                </a:solidFill>
              </a:rPr>
              <a:t>planirano je 1050 sati, a ostvareno 1073</a:t>
            </a:r>
          </a:p>
          <a:p>
            <a:pPr marL="0" indent="0">
              <a:buNone/>
            </a:pPr>
            <a:endParaRPr lang="hr-HR" cap="none" dirty="0">
              <a:solidFill>
                <a:schemeClr val="tx2"/>
              </a:solidFill>
            </a:endParaRPr>
          </a:p>
          <a:p>
            <a:r>
              <a:rPr lang="hr-HR" cap="none" dirty="0">
                <a:solidFill>
                  <a:schemeClr val="tx2"/>
                </a:solidFill>
              </a:rPr>
              <a:t>10 sati viška u razrednoj nastavi</a:t>
            </a:r>
          </a:p>
          <a:p>
            <a:r>
              <a:rPr lang="hr-HR" cap="none" dirty="0">
                <a:solidFill>
                  <a:schemeClr val="tx2"/>
                </a:solidFill>
              </a:rPr>
              <a:t>9 sati viška u predmetnoj nastavi</a:t>
            </a:r>
          </a:p>
          <a:p>
            <a:r>
              <a:rPr lang="hr-HR" cap="none" dirty="0">
                <a:solidFill>
                  <a:schemeClr val="tx2"/>
                </a:solidFill>
              </a:rPr>
              <a:t>4 sata viška u posebnim odjelima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223162"/>
          </a:xfrm>
        </p:spPr>
        <p:txBody>
          <a:bodyPr>
            <a:normAutofit fontScale="90000"/>
          </a:bodyPr>
          <a:lstStyle/>
          <a:p>
            <a:br>
              <a:rPr lang="hr-HR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hr-HR" sz="4000" dirty="0">
                <a:solidFill>
                  <a:schemeClr val="accent1">
                    <a:lumMod val="50000"/>
                  </a:schemeClr>
                </a:solidFill>
              </a:rPr>
              <a:t>Razredna vijeća  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3774" y="1867438"/>
            <a:ext cx="10363826" cy="3923762"/>
          </a:xfrm>
        </p:spPr>
        <p:txBody>
          <a:bodyPr/>
          <a:lstStyle/>
          <a:p>
            <a:r>
              <a:rPr lang="hr-HR" cap="none" dirty="0">
                <a:solidFill>
                  <a:schemeClr val="tx2"/>
                </a:solidFill>
              </a:rPr>
              <a:t>sjednice razrednih vijeća održane su prema planu</a:t>
            </a:r>
          </a:p>
          <a:p>
            <a:pPr lvl="1"/>
            <a:r>
              <a:rPr lang="hr-HR" sz="2000" cap="none" dirty="0">
                <a:solidFill>
                  <a:schemeClr val="tx2"/>
                </a:solidFill>
              </a:rPr>
              <a:t>početak godine, prvo tromjesečje, polugodište, treće tromjesečje, kraj nastavne godine, sjednice nakon dopunskog rada</a:t>
            </a:r>
          </a:p>
          <a:p>
            <a:pPr lvl="1"/>
            <a:endParaRPr lang="hr-HR" sz="2000" cap="none" dirty="0">
              <a:solidFill>
                <a:schemeClr val="tx2"/>
              </a:solidFill>
            </a:endParaRPr>
          </a:p>
          <a:p>
            <a:r>
              <a:rPr lang="hr-HR" cap="none" dirty="0">
                <a:solidFill>
                  <a:schemeClr val="tx2"/>
                </a:solidFill>
              </a:rPr>
              <a:t>prema potrebi razrednici su sazivali izvanredne sjednice razrednih vijeća gdje se rješavala problematika pojedinog odjela, učenika ili se donosila pedagoška mjera ukora (11 prema mojoj evidenciji)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UČITELJSKO VIJEĆE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>
              <a:buClr>
                <a:prstClr val="black"/>
              </a:buClr>
            </a:pPr>
            <a:r>
              <a:rPr lang="hr-HR" cap="none" dirty="0">
                <a:solidFill>
                  <a:srgbClr val="355071"/>
                </a:solidFill>
                <a:cs typeface="Arial" panose="020B0604020202020204" pitchFamily="34" charset="0"/>
              </a:rPr>
              <a:t>14 sjednica Učiteljskog vijeća</a:t>
            </a:r>
          </a:p>
          <a:p>
            <a:pPr lvl="0">
              <a:buClr>
                <a:prstClr val="black"/>
              </a:buClr>
            </a:pPr>
            <a:r>
              <a:rPr lang="hr-HR" cap="none" dirty="0">
                <a:solidFill>
                  <a:srgbClr val="355071"/>
                </a:solidFill>
                <a:cs typeface="Arial" panose="020B0604020202020204" pitchFamily="34" charset="0"/>
              </a:rPr>
              <a:t>aktualna problematika</a:t>
            </a:r>
          </a:p>
          <a:p>
            <a:pPr lvl="0">
              <a:buClr>
                <a:prstClr val="black"/>
              </a:buClr>
            </a:pPr>
            <a:r>
              <a:rPr lang="hr-HR" cap="none" dirty="0">
                <a:solidFill>
                  <a:srgbClr val="355071"/>
                </a:solidFill>
                <a:cs typeface="Arial" panose="020B0604020202020204" pitchFamily="34" charset="0"/>
              </a:rPr>
              <a:t>stručno usavršavanje: </a:t>
            </a:r>
          </a:p>
          <a:p>
            <a:pPr lvl="1">
              <a:buClr>
                <a:prstClr val="black"/>
              </a:buClr>
            </a:pPr>
            <a:r>
              <a:rPr lang="hr-HR" sz="2000" cap="none">
                <a:solidFill>
                  <a:srgbClr val="355071"/>
                </a:solidFill>
                <a:cs typeface="Arial" panose="020B0604020202020204" pitchFamily="34" charset="0"/>
              </a:rPr>
              <a:t>STEM-ovci </a:t>
            </a: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u borbi za spas planeta Zemlje – Andrija Šušak, prof.</a:t>
            </a:r>
          </a:p>
          <a:p>
            <a:pPr lvl="1">
              <a:buClr>
                <a:prstClr val="black"/>
              </a:buClr>
            </a:pP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Škola za život – Marijeta </a:t>
            </a:r>
            <a:r>
              <a:rPr lang="hr-HR" sz="2000" cap="none" dirty="0" err="1">
                <a:solidFill>
                  <a:srgbClr val="355071"/>
                </a:solidFill>
                <a:cs typeface="Arial" panose="020B0604020202020204" pitchFamily="34" charset="0"/>
              </a:rPr>
              <a:t>Grubeša</a:t>
            </a: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 – dipl. učitelj</a:t>
            </a:r>
          </a:p>
          <a:p>
            <a:pPr lvl="1">
              <a:buClr>
                <a:prstClr val="black"/>
              </a:buClr>
            </a:pP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Mentalno zdravlje – Karmen Galić, prof. </a:t>
            </a:r>
          </a:p>
        </p:txBody>
      </p:sp>
    </p:spTree>
    <p:extLst>
      <p:ext uri="{BB962C8B-B14F-4D97-AF65-F5344CB8AC3E}">
        <p14:creationId xmlns:p14="http://schemas.microsoft.com/office/powerpoint/2010/main" val="1510093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91341"/>
          </a:xfrm>
        </p:spPr>
        <p:txBody>
          <a:bodyPr/>
          <a:lstStyle/>
          <a:p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ŠKOLSKA STRUČNA VIJEĆA  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3"/>
          </p:nvPr>
        </p:nvSpPr>
        <p:spPr>
          <a:xfrm>
            <a:off x="913774" y="1648497"/>
            <a:ext cx="10363826" cy="5082088"/>
          </a:xfrm>
        </p:spPr>
        <p:txBody>
          <a:bodyPr>
            <a:normAutofit/>
          </a:bodyPr>
          <a:lstStyle/>
          <a:p>
            <a:pPr lvl="0">
              <a:buClr>
                <a:prstClr val="black"/>
              </a:buClr>
            </a:pPr>
            <a:endParaRPr lang="hr-HR" cap="none" dirty="0">
              <a:solidFill>
                <a:srgbClr val="355071"/>
              </a:solidFill>
              <a:cs typeface="Arial" panose="020B0604020202020204" pitchFamily="34" charset="0"/>
            </a:endParaRPr>
          </a:p>
          <a:p>
            <a:pPr lvl="0">
              <a:buClr>
                <a:prstClr val="black"/>
              </a:buClr>
            </a:pPr>
            <a:r>
              <a:rPr lang="hr-HR" cap="none" dirty="0">
                <a:solidFill>
                  <a:srgbClr val="355071"/>
                </a:solidFill>
                <a:cs typeface="Arial" panose="020B0604020202020204" pitchFamily="34" charset="0"/>
              </a:rPr>
              <a:t>u školi djelovalo 8 stručnih vijeća</a:t>
            </a:r>
          </a:p>
          <a:p>
            <a:pPr lvl="0">
              <a:buClr>
                <a:prstClr val="black"/>
              </a:buClr>
            </a:pPr>
            <a:r>
              <a:rPr lang="hr-HR" cap="none" dirty="0">
                <a:solidFill>
                  <a:srgbClr val="355071"/>
                </a:solidFill>
                <a:cs typeface="Arial" panose="020B0604020202020204" pitchFamily="34" charset="0"/>
              </a:rPr>
              <a:t>sva vijeća su održala 5 sjednica </a:t>
            </a:r>
          </a:p>
          <a:p>
            <a:pPr lvl="0">
              <a:buClr>
                <a:prstClr val="black"/>
              </a:buClr>
            </a:pPr>
            <a:r>
              <a:rPr lang="hr-HR" cap="none" dirty="0">
                <a:solidFill>
                  <a:srgbClr val="355071"/>
                </a:solidFill>
                <a:cs typeface="Arial" panose="020B0604020202020204" pitchFamily="34" charset="0"/>
              </a:rPr>
              <a:t>ŠSV-a radila prema programu kojeg su donijela u rujnu 2022.</a:t>
            </a:r>
          </a:p>
          <a:p>
            <a:pPr lvl="0">
              <a:buClr>
                <a:prstClr val="black"/>
              </a:buClr>
            </a:pPr>
            <a:r>
              <a:rPr lang="hr-HR" cap="none" dirty="0">
                <a:solidFill>
                  <a:srgbClr val="355071"/>
                </a:solidFill>
                <a:cs typeface="Arial" panose="020B0604020202020204" pitchFamily="34" charset="0"/>
              </a:rPr>
              <a:t>ostvareno planirano stručno usavršavanje – uz neke iznimke (bit će realizirano narednoj školskoj godini)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pPr lvl="0"/>
            <a:endParaRPr lang="hr-HR" cap="none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lvl="1">
              <a:buClr>
                <a:prstClr val="black"/>
              </a:buClr>
            </a:pPr>
            <a:endParaRPr lang="hr-HR" cap="none" dirty="0">
              <a:solidFill>
                <a:srgbClr val="355071"/>
              </a:solidFill>
              <a:cs typeface="Arial" panose="020B060402020202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90298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Procjena zadovoljstva ponuđenim  stručnim usavršavanjem u školi i izvan nje </a:t>
            </a:r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17703296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1601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32175" y="529997"/>
            <a:ext cx="8596668" cy="1320800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Ocjena vlastitog angažmana u stručnom usavršavanju</a:t>
            </a:r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00435307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286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236041"/>
          </a:xfrm>
        </p:spPr>
        <p:txBody>
          <a:bodyPr/>
          <a:lstStyle/>
          <a:p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Ostalo (KJD, ZSZ, PIU, TUR)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3775" y="1957589"/>
            <a:ext cx="10363826" cy="4663928"/>
          </a:xfrm>
        </p:spPr>
        <p:txBody>
          <a:bodyPr>
            <a:normAutofit/>
          </a:bodyPr>
          <a:lstStyle/>
          <a:p>
            <a:pPr marL="228600" lvl="1" algn="just">
              <a:spcBef>
                <a:spcPts val="1000"/>
              </a:spcBef>
            </a:pPr>
            <a:endParaRPr lang="hr-HR" sz="2000" cap="none" dirty="0">
              <a:solidFill>
                <a:srgbClr val="355071"/>
              </a:solidFill>
              <a:cs typeface="Arial" panose="020B0604020202020204" pitchFamily="34" charset="0"/>
            </a:endParaRPr>
          </a:p>
          <a:p>
            <a:pPr marL="228600" lvl="1" algn="just">
              <a:spcBef>
                <a:spcPts val="1000"/>
              </a:spcBef>
            </a:pP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plan kulturne i javne djelatnosti škole realiziran je </a:t>
            </a:r>
          </a:p>
          <a:p>
            <a:pPr marL="228600" lvl="1" algn="just">
              <a:spcBef>
                <a:spcPts val="1000"/>
              </a:spcBef>
            </a:pP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plan zdravstvene zaštite učenika je ostvaren u suradnji sa školskom ambulantom prema planiranom </a:t>
            </a:r>
          </a:p>
          <a:p>
            <a:pPr marL="228600" lvl="1" algn="just">
              <a:spcBef>
                <a:spcPts val="1000"/>
              </a:spcBef>
            </a:pP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ostvaren sistematski pregled učenika petog i osmog razred</a:t>
            </a:r>
          </a:p>
          <a:p>
            <a:pPr marL="228600" lvl="1" algn="just">
              <a:spcBef>
                <a:spcPts val="1000"/>
              </a:spcBef>
            </a:pP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ostvareni </a:t>
            </a:r>
            <a:r>
              <a:rPr lang="hr-HR" sz="2000" cap="none" dirty="0" err="1">
                <a:solidFill>
                  <a:srgbClr val="355071"/>
                </a:solidFill>
                <a:cs typeface="Arial" panose="020B0604020202020204" pitchFamily="34" charset="0"/>
              </a:rPr>
              <a:t>skrininzi</a:t>
            </a: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 (3. razred mjerenje visine i mase, vida i vida na boje, 6. razred pregled kralježnice i 7. razred pregled sluha)</a:t>
            </a:r>
          </a:p>
          <a:p>
            <a:pPr marL="228600" lvl="1" algn="just">
              <a:spcBef>
                <a:spcPts val="1000"/>
              </a:spcBef>
            </a:pP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ostvarena suradnja s Hrvatskim zavodom za socijalni rad – područni ured Đakovo prema potrebi </a:t>
            </a:r>
          </a:p>
          <a:p>
            <a:pPr marL="228600" lvl="1" algn="just">
              <a:spcBef>
                <a:spcPts val="1000"/>
              </a:spcBef>
            </a:pP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prehrana učenika: svi učenici </a:t>
            </a:r>
          </a:p>
          <a:p>
            <a:pPr marL="0" lvl="1" indent="0">
              <a:spcBef>
                <a:spcPts val="1000"/>
              </a:spcBef>
              <a:buNone/>
            </a:pPr>
            <a:endParaRPr lang="hr-HR" cap="none" dirty="0">
              <a:solidFill>
                <a:srgbClr val="355071"/>
              </a:solidFill>
              <a:cs typeface="Arial" panose="020B0604020202020204" pitchFamily="34" charset="0"/>
            </a:endParaRPr>
          </a:p>
          <a:p>
            <a:pPr marL="228600" lvl="1">
              <a:spcBef>
                <a:spcPts val="1000"/>
              </a:spcBef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43609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5" y="618519"/>
            <a:ext cx="10364451" cy="798158"/>
          </a:xfrm>
        </p:spPr>
        <p:txBody>
          <a:bodyPr/>
          <a:lstStyle/>
          <a:p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Ostalo (KJD, ZSZ, PIU, TUR)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3774" y="1584101"/>
            <a:ext cx="10363826" cy="5026561"/>
          </a:xfrm>
        </p:spPr>
        <p:txBody>
          <a:bodyPr>
            <a:normAutofit fontScale="92500" lnSpcReduction="20000"/>
          </a:bodyPr>
          <a:lstStyle/>
          <a:p>
            <a:pPr marL="228600" lvl="1" algn="just">
              <a:spcBef>
                <a:spcPts val="1000"/>
              </a:spcBef>
            </a:pP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profesionalno informiranje učenika ostvareno je prema planu</a:t>
            </a:r>
          </a:p>
          <a:p>
            <a:pPr marL="228600" lvl="1" algn="just">
              <a:spcBef>
                <a:spcPts val="1000"/>
              </a:spcBef>
            </a:pP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Upoznavanje učenika i roditelja s:</a:t>
            </a:r>
          </a:p>
          <a:p>
            <a:pPr marL="685800" lvl="2" algn="just">
              <a:spcBef>
                <a:spcPts val="1000"/>
              </a:spcBef>
            </a:pPr>
            <a:r>
              <a:rPr lang="hr-HR" sz="1800" cap="none" dirty="0">
                <a:solidFill>
                  <a:srgbClr val="355071"/>
                </a:solidFill>
                <a:cs typeface="Arial" panose="020B0604020202020204" pitchFamily="34" charset="0"/>
              </a:rPr>
              <a:t>Pravilnikom o elementima i kriterijima za izbor kandidata za upis u I. razred srednje škole</a:t>
            </a:r>
          </a:p>
          <a:p>
            <a:pPr marL="685800" lvl="2" algn="just">
              <a:spcBef>
                <a:spcPts val="1000"/>
              </a:spcBef>
            </a:pPr>
            <a:r>
              <a:rPr lang="hr-HR" sz="1800" cap="none" dirty="0">
                <a:solidFill>
                  <a:srgbClr val="355071"/>
                </a:solidFill>
                <a:cs typeface="Arial" panose="020B0604020202020204" pitchFamily="34" charset="0"/>
              </a:rPr>
              <a:t>Odlukom o upisu učenika</a:t>
            </a:r>
          </a:p>
          <a:p>
            <a:pPr marL="685800" lvl="2" algn="just">
              <a:spcBef>
                <a:spcPts val="1000"/>
              </a:spcBef>
            </a:pPr>
            <a:r>
              <a:rPr lang="hr-HR" sz="1800" cap="none" dirty="0">
                <a:solidFill>
                  <a:srgbClr val="355071"/>
                </a:solidFill>
                <a:cs typeface="Arial" panose="020B0604020202020204" pitchFamily="34" charset="0"/>
              </a:rPr>
              <a:t>Jedinstvenim popisom zdravstvenih zahtjeva srednjoškolskih obrazovnih programa</a:t>
            </a:r>
          </a:p>
          <a:p>
            <a:pPr marL="685800" lvl="2" algn="just">
              <a:spcBef>
                <a:spcPts val="1000"/>
              </a:spcBef>
            </a:pPr>
            <a:r>
              <a:rPr lang="hr-HR" sz="1800" cap="none" dirty="0">
                <a:solidFill>
                  <a:srgbClr val="355071"/>
                </a:solidFill>
                <a:cs typeface="Arial" panose="020B0604020202020204" pitchFamily="34" charset="0"/>
              </a:rPr>
              <a:t>srednjim školama putem brošura, upućivanjem na mrežne stranice škola</a:t>
            </a:r>
          </a:p>
          <a:p>
            <a:pPr marL="685800" lvl="2" algn="just">
              <a:spcBef>
                <a:spcPts val="1000"/>
              </a:spcBef>
            </a:pPr>
            <a:r>
              <a:rPr lang="hr-HR" sz="1800" cap="none" dirty="0" err="1">
                <a:solidFill>
                  <a:srgbClr val="355071"/>
                </a:solidFill>
                <a:cs typeface="Arial" panose="020B0604020202020204" pitchFamily="34" charset="0"/>
              </a:rPr>
              <a:t>posjetama</a:t>
            </a:r>
            <a:r>
              <a:rPr lang="hr-HR" sz="1800" cap="none" dirty="0">
                <a:solidFill>
                  <a:srgbClr val="355071"/>
                </a:solidFill>
                <a:cs typeface="Arial" panose="020B0604020202020204" pitchFamily="34" charset="0"/>
              </a:rPr>
              <a:t> učenika srednjim školama grada Đakova ili dolaskom predstavnika nekih osječkih škola</a:t>
            </a:r>
          </a:p>
          <a:p>
            <a:pPr marL="685800" lvl="2" algn="just">
              <a:spcBef>
                <a:spcPts val="1000"/>
              </a:spcBef>
            </a:pPr>
            <a:r>
              <a:rPr lang="hr-HR" sz="1800" cap="none" dirty="0">
                <a:solidFill>
                  <a:srgbClr val="355071"/>
                </a:solidFill>
                <a:cs typeface="Arial" panose="020B0604020202020204" pitchFamily="34" charset="0"/>
              </a:rPr>
              <a:t>načinima korištenja sučelja Nacionalnih informacijskog sustava online prijava i upisa u srednje škole i učeničke domove</a:t>
            </a:r>
          </a:p>
          <a:p>
            <a:r>
              <a:rPr lang="hr-HR" cap="none" dirty="0">
                <a:solidFill>
                  <a:srgbClr val="355071"/>
                </a:solidFill>
                <a:cs typeface="Arial" panose="020B0604020202020204" pitchFamily="34" charset="0"/>
              </a:rPr>
              <a:t>obrada učenika s teškoćama u razvoju u suradnji s Centrom za profesionalno usmjeravanje i obrazovanje (9 učenika s teškoćama u razvoju)</a:t>
            </a:r>
          </a:p>
          <a:p>
            <a:r>
              <a:rPr lang="hr-HR" cap="none" dirty="0">
                <a:solidFill>
                  <a:srgbClr val="355071"/>
                </a:solidFill>
                <a:cs typeface="Arial" panose="020B0604020202020204" pitchFamily="34" charset="0"/>
              </a:rPr>
              <a:t>individualna i grupna savjetovanja učenika i roditelja u izboru obrazovnih programa </a:t>
            </a:r>
          </a:p>
          <a:p>
            <a:r>
              <a:rPr lang="hr-HR" cap="none" dirty="0">
                <a:solidFill>
                  <a:srgbClr val="355071"/>
                </a:solidFill>
                <a:cs typeface="Arial" panose="020B0604020202020204" pitchFamily="34" charset="0"/>
              </a:rPr>
              <a:t>prijava i upis učenika putem Nacionalnog informacijskog sustava online prijava i upisa u srednje škole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77649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Opći podaci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3774" y="2162629"/>
            <a:ext cx="4977360" cy="4043299"/>
          </a:xfrm>
        </p:spPr>
        <p:txBody>
          <a:bodyPr>
            <a:noAutofit/>
          </a:bodyPr>
          <a:lstStyle/>
          <a:p>
            <a:r>
              <a:rPr lang="hr-HR" b="1" cap="none" dirty="0">
                <a:solidFill>
                  <a:schemeClr val="tx2"/>
                </a:solidFill>
                <a:cs typeface="Arial" panose="020B0604020202020204" pitchFamily="34" charset="0"/>
              </a:rPr>
              <a:t>školska godina </a:t>
            </a:r>
            <a:endParaRPr lang="hr-HR" cap="none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lvl="1"/>
            <a:r>
              <a:rPr lang="hr-HR" sz="2000" cap="none" dirty="0">
                <a:solidFill>
                  <a:schemeClr val="tx2"/>
                </a:solidFill>
                <a:cs typeface="Arial" panose="020B0604020202020204" pitchFamily="34" charset="0"/>
              </a:rPr>
              <a:t>1. rujna 2022. do 31. kolovoza 2023. </a:t>
            </a:r>
          </a:p>
          <a:p>
            <a:pPr lvl="1"/>
            <a:r>
              <a:rPr lang="hr-HR" sz="2000" cap="none" dirty="0">
                <a:solidFill>
                  <a:schemeClr val="tx2"/>
                </a:solidFill>
                <a:cs typeface="Arial" panose="020B0604020202020204" pitchFamily="34" charset="0"/>
              </a:rPr>
              <a:t>ostvaren 221 radni dan</a:t>
            </a:r>
          </a:p>
          <a:p>
            <a:pPr lvl="0">
              <a:buClr>
                <a:prstClr val="black"/>
              </a:buClr>
            </a:pPr>
            <a:r>
              <a:rPr lang="hr-HR" b="1" cap="none" dirty="0">
                <a:solidFill>
                  <a:srgbClr val="355071"/>
                </a:solidFill>
                <a:cs typeface="Arial" panose="020B0604020202020204" pitchFamily="34" charset="0"/>
              </a:rPr>
              <a:t>nastavna godina </a:t>
            </a:r>
            <a:endParaRPr lang="hr-HR" cap="none" dirty="0">
              <a:solidFill>
                <a:srgbClr val="355071"/>
              </a:solidFill>
              <a:cs typeface="Arial" panose="020B0604020202020204" pitchFamily="34" charset="0"/>
            </a:endParaRPr>
          </a:p>
          <a:p>
            <a:pPr lvl="1">
              <a:buClr>
                <a:prstClr val="black"/>
              </a:buClr>
            </a:pP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5. rujna 2022 do 21. lipnja 2023. </a:t>
            </a:r>
            <a:endParaRPr lang="hr-HR" sz="2000" cap="none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lvl="1"/>
            <a:r>
              <a:rPr lang="hr-HR" sz="2000" cap="none" dirty="0">
                <a:solidFill>
                  <a:schemeClr val="tx2"/>
                </a:solidFill>
                <a:cs typeface="Arial" panose="020B0604020202020204" pitchFamily="34" charset="0"/>
              </a:rPr>
              <a:t>ostvareno 176 nastavnih dana</a:t>
            </a:r>
          </a:p>
          <a:p>
            <a:pPr lvl="1"/>
            <a:r>
              <a:rPr lang="hr-HR" sz="2000" cap="none" dirty="0">
                <a:solidFill>
                  <a:schemeClr val="tx2"/>
                </a:solidFill>
                <a:cs typeface="Arial" panose="020B0604020202020204" pitchFamily="34" charset="0"/>
              </a:rPr>
              <a:t>ostvarena satnica prema NP</a:t>
            </a:r>
          </a:p>
          <a:p>
            <a:pPr lvl="1"/>
            <a:r>
              <a:rPr lang="hr-HR" sz="2000" cap="none" dirty="0">
                <a:solidFill>
                  <a:schemeClr val="tx2"/>
                </a:solidFill>
                <a:cs typeface="Arial" panose="020B0604020202020204" pitchFamily="34" charset="0"/>
              </a:rPr>
              <a:t>stručno zastupljena nastava u svim nastavnim predmetima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4"/>
          </p:nvPr>
        </p:nvSpPr>
        <p:spPr>
          <a:xfrm>
            <a:off x="6172200" y="2249714"/>
            <a:ext cx="5105400" cy="3541485"/>
          </a:xfrm>
        </p:spPr>
        <p:txBody>
          <a:bodyPr>
            <a:normAutofit/>
          </a:bodyPr>
          <a:lstStyle/>
          <a:p>
            <a:r>
              <a:rPr lang="hr-HR" b="1" cap="none" dirty="0">
                <a:solidFill>
                  <a:schemeClr val="tx2"/>
                </a:solidFill>
                <a:cs typeface="Arial" panose="020B0604020202020204" pitchFamily="34" charset="0"/>
              </a:rPr>
              <a:t>kadrovi</a:t>
            </a:r>
          </a:p>
          <a:p>
            <a:pPr lvl="1"/>
            <a:r>
              <a:rPr lang="hr-HR" sz="2000" cap="none" dirty="0">
                <a:solidFill>
                  <a:schemeClr val="tx2"/>
                </a:solidFill>
                <a:cs typeface="Arial" panose="020B0604020202020204" pitchFamily="34" charset="0"/>
              </a:rPr>
              <a:t>55 učitelja - ukupno</a:t>
            </a:r>
          </a:p>
          <a:p>
            <a:pPr lvl="1">
              <a:buNone/>
            </a:pPr>
            <a:endParaRPr lang="hr-HR" sz="2000" cap="none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lvl="1"/>
            <a:r>
              <a:rPr lang="hr-HR" sz="2000" cap="none" dirty="0">
                <a:solidFill>
                  <a:schemeClr val="tx2"/>
                </a:solidFill>
                <a:cs typeface="Arial" panose="020B0604020202020204" pitchFamily="34" charset="0"/>
              </a:rPr>
              <a:t>15 učitelja RN</a:t>
            </a:r>
          </a:p>
          <a:p>
            <a:pPr lvl="1"/>
            <a:r>
              <a:rPr lang="hr-HR" sz="2000" cap="none" dirty="0">
                <a:solidFill>
                  <a:schemeClr val="tx2"/>
                </a:solidFill>
                <a:cs typeface="Arial" panose="020B0604020202020204" pitchFamily="34" charset="0"/>
              </a:rPr>
              <a:t>31 učitelj PN</a:t>
            </a:r>
          </a:p>
          <a:p>
            <a:pPr lvl="1"/>
            <a:r>
              <a:rPr lang="hr-HR" sz="2000" cap="none" dirty="0">
                <a:solidFill>
                  <a:schemeClr val="tx2"/>
                </a:solidFill>
                <a:cs typeface="Arial" panose="020B0604020202020204" pitchFamily="34" charset="0"/>
              </a:rPr>
              <a:t>9 učitelja defektologa</a:t>
            </a:r>
          </a:p>
          <a:p>
            <a:pPr lvl="1"/>
            <a:r>
              <a:rPr lang="hr-HR" sz="2000" cap="none" dirty="0">
                <a:solidFill>
                  <a:schemeClr val="tx2"/>
                </a:solidFill>
                <a:cs typeface="Arial" panose="020B0604020202020204" pitchFamily="34" charset="0"/>
              </a:rPr>
              <a:t>stručno – razvojna služba (4)</a:t>
            </a:r>
          </a:p>
          <a:p>
            <a:pPr lvl="1"/>
            <a:r>
              <a:rPr lang="hr-HR" sz="2000" cap="none" dirty="0">
                <a:solidFill>
                  <a:schemeClr val="tx2"/>
                </a:solidFill>
                <a:cs typeface="Arial" panose="020B0604020202020204" pitchFamily="34" charset="0"/>
              </a:rPr>
              <a:t>ravnatelj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91236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274677"/>
          </a:xfrm>
        </p:spPr>
        <p:txBody>
          <a:bodyPr/>
          <a:lstStyle/>
          <a:p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Rad stručnog povjerenstva škole za </a:t>
            </a:r>
            <a:r>
              <a:rPr lang="hr-HR" dirty="0" err="1">
                <a:solidFill>
                  <a:schemeClr val="accent1">
                    <a:lumMod val="50000"/>
                  </a:schemeClr>
                </a:solidFill>
              </a:rPr>
              <a:t>upfz</a:t>
            </a:r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  djeteta/učenika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3774" y="2202287"/>
            <a:ext cx="10363826" cy="3992451"/>
          </a:xfrm>
        </p:spPr>
        <p:txBody>
          <a:bodyPr>
            <a:normAutofit/>
          </a:bodyPr>
          <a:lstStyle/>
          <a:p>
            <a:r>
              <a:rPr lang="hr-HR" cap="none" dirty="0">
                <a:solidFill>
                  <a:srgbClr val="355071"/>
                </a:solidFill>
                <a:cs typeface="Arial" panose="020B0604020202020204" pitchFamily="34" charset="0"/>
              </a:rPr>
              <a:t>Stručno povjerenstvo škole razmatralo je prijedloge primjerenih oblik školovanja: prva obrada učenika, re-test, utvrđivanje psihofizičke zrelosti djece dorasle za upis u prvi razred, odgode upisa u prvi razred:</a:t>
            </a:r>
          </a:p>
          <a:p>
            <a:pPr lvl="1"/>
            <a:r>
              <a:rPr lang="hr-HR" cap="none" dirty="0">
                <a:solidFill>
                  <a:srgbClr val="355071"/>
                </a:solidFill>
                <a:cs typeface="Arial" panose="020B0604020202020204" pitchFamily="34" charset="0"/>
              </a:rPr>
              <a:t>prve obrade i </a:t>
            </a:r>
            <a:r>
              <a:rPr lang="hr-HR" cap="none" dirty="0" err="1">
                <a:solidFill>
                  <a:srgbClr val="355071"/>
                </a:solidFill>
                <a:cs typeface="Arial" panose="020B0604020202020204" pitchFamily="34" charset="0"/>
              </a:rPr>
              <a:t>retesti</a:t>
            </a:r>
            <a:endParaRPr lang="hr-HR" cap="none" dirty="0">
              <a:solidFill>
                <a:srgbClr val="355071"/>
              </a:solidFill>
              <a:cs typeface="Arial" panose="020B0604020202020204" pitchFamily="34" charset="0"/>
            </a:endParaRPr>
          </a:p>
          <a:p>
            <a:pPr lvl="1"/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provedeno je utvrđivanje psihofizičke zrelosti djece dorasle za upis u pravi razred za sve obveznike našeg upisnog područja</a:t>
            </a:r>
          </a:p>
          <a:p>
            <a:pPr lvl="1"/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donesena je Odluka o upisu učenika u prvi razred osnovne škole </a:t>
            </a:r>
          </a:p>
          <a:p>
            <a:pPr lvl="1"/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donesena je Odluka o odgodi upisa u prvi razred 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162773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236041"/>
          </a:xfrm>
        </p:spPr>
        <p:txBody>
          <a:bodyPr/>
          <a:lstStyle/>
          <a:p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Suradnja s roditeljima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3774" y="1790163"/>
            <a:ext cx="10363826" cy="4640617"/>
          </a:xfrm>
        </p:spPr>
        <p:txBody>
          <a:bodyPr>
            <a:normAutofit/>
          </a:bodyPr>
          <a:lstStyle/>
          <a:p>
            <a:r>
              <a:rPr lang="hr-HR" cap="none" dirty="0">
                <a:solidFill>
                  <a:srgbClr val="355071"/>
                </a:solidFill>
                <a:cs typeface="Arial" panose="020B0604020202020204" pitchFamily="34" charset="0"/>
              </a:rPr>
              <a:t>svi razrednici održali su tijekom nastavne godine </a:t>
            </a:r>
          </a:p>
          <a:p>
            <a:pPr marL="0" indent="0">
              <a:buNone/>
            </a:pPr>
            <a:r>
              <a:rPr lang="hr-HR" cap="none" dirty="0">
                <a:solidFill>
                  <a:srgbClr val="355071"/>
                </a:solidFill>
                <a:cs typeface="Arial" panose="020B0604020202020204" pitchFamily="34" charset="0"/>
              </a:rPr>
              <a:t>    najmanje 4 roditeljska sastanka</a:t>
            </a:r>
          </a:p>
          <a:p>
            <a:r>
              <a:rPr lang="hr-HR" cap="none" dirty="0">
                <a:solidFill>
                  <a:schemeClr val="tx2"/>
                </a:solidFill>
              </a:rPr>
              <a:t>roditeljski sastanci su se održavali, u pravilu uživo</a:t>
            </a:r>
          </a:p>
          <a:p>
            <a:r>
              <a:rPr lang="hr-HR" cap="none" dirty="0">
                <a:solidFill>
                  <a:schemeClr val="tx2"/>
                </a:solidFill>
              </a:rPr>
              <a:t>razrednici su u pravilu zadovoljni suradnjom </a:t>
            </a:r>
          </a:p>
          <a:p>
            <a:pPr marL="0" indent="0">
              <a:buNone/>
            </a:pPr>
            <a:r>
              <a:rPr lang="hr-HR" cap="none" dirty="0">
                <a:solidFill>
                  <a:schemeClr val="tx2"/>
                </a:solidFill>
              </a:rPr>
              <a:t>   s roditeljima</a:t>
            </a:r>
          </a:p>
          <a:p>
            <a:r>
              <a:rPr lang="hr-HR" cap="none" dirty="0">
                <a:solidFill>
                  <a:schemeClr val="tx2"/>
                </a:solidFill>
              </a:rPr>
              <a:t>Procjena razrednika:</a:t>
            </a:r>
          </a:p>
          <a:p>
            <a:pPr lvl="1"/>
            <a:r>
              <a:rPr lang="hr-HR" cap="none" dirty="0">
                <a:solidFill>
                  <a:schemeClr val="tx2"/>
                </a:solidFill>
              </a:rPr>
              <a:t>dobra 33% razrednika</a:t>
            </a:r>
          </a:p>
          <a:p>
            <a:pPr lvl="1"/>
            <a:r>
              <a:rPr lang="hr-HR" cap="none" dirty="0">
                <a:solidFill>
                  <a:schemeClr val="tx2"/>
                </a:solidFill>
              </a:rPr>
              <a:t>odlična 67% razrednika</a:t>
            </a:r>
          </a:p>
        </p:txBody>
      </p:sp>
      <p:graphicFrame>
        <p:nvGraphicFramePr>
          <p:cNvPr id="6" name="Grafikon 5">
            <a:extLst>
              <a:ext uri="{FF2B5EF4-FFF2-40B4-BE49-F238E27FC236}">
                <a16:creationId xmlns:a16="http://schemas.microsoft.com/office/drawing/2014/main" id="{C346A8AE-3B9B-40C3-8DB2-D99770794C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710119"/>
              </p:ext>
            </p:extLst>
          </p:nvPr>
        </p:nvGraphicFramePr>
        <p:xfrm>
          <a:off x="6632027" y="1854558"/>
          <a:ext cx="4761187" cy="4514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05171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PODACI O UČENICIMA 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>
            <a:normAutofit/>
          </a:bodyPr>
          <a:lstStyle/>
          <a:p>
            <a:r>
              <a:rPr lang="hr-HR" u="sng" cap="none" dirty="0">
                <a:solidFill>
                  <a:srgbClr val="355071"/>
                </a:solidFill>
                <a:cs typeface="Arial" panose="020B0604020202020204" pitchFamily="34" charset="0"/>
              </a:rPr>
              <a:t>Početak nastavne godine 2022./2023.</a:t>
            </a:r>
          </a:p>
          <a:p>
            <a:r>
              <a:rPr lang="hr-HR" b="1" cap="none" dirty="0">
                <a:solidFill>
                  <a:srgbClr val="355071"/>
                </a:solidFill>
                <a:cs typeface="Arial" panose="020B0604020202020204" pitchFamily="34" charset="0"/>
              </a:rPr>
              <a:t>588 učenik</a:t>
            </a:r>
          </a:p>
          <a:p>
            <a:pPr lvl="1"/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RN      273</a:t>
            </a:r>
          </a:p>
          <a:p>
            <a:pPr lvl="1"/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PN      276</a:t>
            </a:r>
          </a:p>
          <a:p>
            <a:pPr lvl="1"/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POS      16</a:t>
            </a:r>
          </a:p>
          <a:p>
            <a:pPr lvl="1"/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OOS     23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4294967295"/>
          </p:nvPr>
        </p:nvSpPr>
        <p:spPr>
          <a:xfrm>
            <a:off x="6267202" y="2387981"/>
            <a:ext cx="5105400" cy="3424238"/>
          </a:xfrm>
        </p:spPr>
        <p:txBody>
          <a:bodyPr>
            <a:normAutofit/>
          </a:bodyPr>
          <a:lstStyle/>
          <a:p>
            <a:r>
              <a:rPr lang="hr-HR" u="sng" cap="none" dirty="0">
                <a:solidFill>
                  <a:srgbClr val="355071"/>
                </a:solidFill>
                <a:cs typeface="Arial" panose="020B0604020202020204" pitchFamily="34" charset="0"/>
              </a:rPr>
              <a:t>Kraj nastavne godine 2022./2023.</a:t>
            </a:r>
          </a:p>
          <a:p>
            <a:r>
              <a:rPr lang="hr-HR" b="1" cap="none" dirty="0">
                <a:solidFill>
                  <a:srgbClr val="355071"/>
                </a:solidFill>
                <a:cs typeface="Arial" panose="020B0604020202020204" pitchFamily="34" charset="0"/>
              </a:rPr>
              <a:t>586 učenika</a:t>
            </a:r>
          </a:p>
          <a:p>
            <a:pPr lvl="1"/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RN      273</a:t>
            </a:r>
          </a:p>
          <a:p>
            <a:pPr lvl="1"/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PN      275</a:t>
            </a:r>
          </a:p>
          <a:p>
            <a:pPr lvl="1"/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POS      16</a:t>
            </a:r>
          </a:p>
          <a:p>
            <a:pPr lvl="1"/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OOS     22</a:t>
            </a:r>
          </a:p>
        </p:txBody>
      </p:sp>
      <p:sp>
        <p:nvSpPr>
          <p:cNvPr id="6" name="Pravokutnik 5"/>
          <p:cNvSpPr/>
          <p:nvPr/>
        </p:nvSpPr>
        <p:spPr>
          <a:xfrm>
            <a:off x="2124404" y="5412109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r-HR" sz="20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72615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afikon 8">
            <a:extLst>
              <a:ext uri="{FF2B5EF4-FFF2-40B4-BE49-F238E27FC236}">
                <a16:creationId xmlns:a16="http://schemas.microsoft.com/office/drawing/2014/main" id="{F422F080-40FA-4335-9E74-29E6576AC3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660432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06200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63539"/>
          </a:xfrm>
        </p:spPr>
        <p:txBody>
          <a:bodyPr/>
          <a:lstStyle/>
          <a:p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PODACI O UČENICIMA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3774" y="1687133"/>
            <a:ext cx="10363826" cy="4636394"/>
          </a:xfrm>
        </p:spPr>
        <p:txBody>
          <a:bodyPr>
            <a:normAutofit/>
          </a:bodyPr>
          <a:lstStyle/>
          <a:p>
            <a:r>
              <a:rPr lang="hr-HR" cap="none" dirty="0">
                <a:solidFill>
                  <a:srgbClr val="355071"/>
                </a:solidFill>
                <a:cs typeface="Arial" panose="020B0604020202020204" pitchFamily="34" charset="0"/>
              </a:rPr>
              <a:t>41 učenika s teškoćama u razvoju bilo je integrirano u redovnu nastavu</a:t>
            </a:r>
          </a:p>
          <a:p>
            <a:pPr lvl="1"/>
            <a:r>
              <a:rPr lang="hr-HR" cap="none" dirty="0">
                <a:solidFill>
                  <a:srgbClr val="355071"/>
                </a:solidFill>
                <a:cs typeface="Arial" panose="020B0604020202020204" pitchFamily="34" charset="0"/>
              </a:rPr>
              <a:t>16 učenika je imalo RP uz prilagodbu sadržaja i individualizirane postupke</a:t>
            </a:r>
          </a:p>
          <a:p>
            <a:pPr lvl="1"/>
            <a:r>
              <a:rPr lang="hr-HR" cap="none" dirty="0">
                <a:solidFill>
                  <a:srgbClr val="355071"/>
                </a:solidFill>
                <a:cs typeface="Arial" panose="020B0604020202020204" pitchFamily="34" charset="0"/>
              </a:rPr>
              <a:t>25 učenika RP uz individualizirane postupke</a:t>
            </a:r>
          </a:p>
          <a:p>
            <a:pPr marL="457200" lvl="1" indent="0">
              <a:buNone/>
            </a:pPr>
            <a:endParaRPr lang="hr-HR" cap="none" dirty="0">
              <a:solidFill>
                <a:srgbClr val="355071"/>
              </a:solidFill>
              <a:cs typeface="Arial" panose="020B0604020202020204" pitchFamily="34" charset="0"/>
            </a:endParaRPr>
          </a:p>
          <a:p>
            <a:r>
              <a:rPr lang="hr-HR" cap="none" dirty="0">
                <a:solidFill>
                  <a:srgbClr val="355071"/>
                </a:solidFill>
                <a:cs typeface="Arial" panose="020B0604020202020204" pitchFamily="34" charset="0"/>
              </a:rPr>
              <a:t>u školu je putovalo 26 učenika organiziranim prijevozom </a:t>
            </a:r>
          </a:p>
          <a:p>
            <a:pPr lvl="1"/>
            <a:r>
              <a:rPr lang="hr-HR" cap="none" dirty="0">
                <a:solidFill>
                  <a:srgbClr val="355071"/>
                </a:solidFill>
                <a:cs typeface="Arial" panose="020B0604020202020204" pitchFamily="34" charset="0"/>
              </a:rPr>
              <a:t>  7 učenika iz Đakovačkog Piska</a:t>
            </a:r>
          </a:p>
          <a:p>
            <a:pPr lvl="1"/>
            <a:r>
              <a:rPr lang="hr-HR" cap="none" dirty="0">
                <a:solidFill>
                  <a:srgbClr val="355071"/>
                </a:solidFill>
                <a:cs typeface="Arial" panose="020B0604020202020204" pitchFamily="34" charset="0"/>
              </a:rPr>
              <a:t>17 učenika iz </a:t>
            </a:r>
            <a:r>
              <a:rPr lang="hr-HR" cap="none" dirty="0" err="1">
                <a:solidFill>
                  <a:srgbClr val="355071"/>
                </a:solidFill>
                <a:cs typeface="Arial" panose="020B0604020202020204" pitchFamily="34" charset="0"/>
              </a:rPr>
              <a:t>Ivanovaca</a:t>
            </a:r>
            <a:r>
              <a:rPr lang="hr-HR" cap="none" dirty="0">
                <a:solidFill>
                  <a:srgbClr val="355071"/>
                </a:solidFill>
                <a:cs typeface="Arial" panose="020B0604020202020204" pitchFamily="34" charset="0"/>
              </a:rPr>
              <a:t> Đakovačkih</a:t>
            </a:r>
          </a:p>
          <a:p>
            <a:pPr lvl="1"/>
            <a:r>
              <a:rPr lang="hr-HR" cap="none" dirty="0">
                <a:solidFill>
                  <a:srgbClr val="355071"/>
                </a:solidFill>
                <a:cs typeface="Arial" panose="020B0604020202020204" pitchFamily="34" charset="0"/>
              </a:rPr>
              <a:t>  2 učenik iz </a:t>
            </a:r>
            <a:r>
              <a:rPr lang="hr-HR" cap="none" dirty="0" err="1">
                <a:solidFill>
                  <a:srgbClr val="355071"/>
                </a:solidFill>
                <a:cs typeface="Arial" panose="020B0604020202020204" pitchFamily="34" charset="0"/>
              </a:rPr>
              <a:t>Kuševca</a:t>
            </a:r>
            <a:endParaRPr lang="hr-HR" cap="none" dirty="0">
              <a:solidFill>
                <a:srgbClr val="355071"/>
              </a:solidFill>
              <a:cs typeface="Arial" panose="020B0604020202020204" pitchFamily="34" charset="0"/>
            </a:endParaRPr>
          </a:p>
          <a:p>
            <a:r>
              <a:rPr lang="hr-HR" cap="none" dirty="0">
                <a:solidFill>
                  <a:srgbClr val="355071"/>
                </a:solidFill>
                <a:cs typeface="Arial" panose="020B0604020202020204" pitchFamily="34" charset="0"/>
              </a:rPr>
              <a:t>učenici POS odjela i OOS u školu su dolazili u pratnji roditelja vlastitim prijevozom koje je plaćalo MZO</a:t>
            </a:r>
          </a:p>
          <a:p>
            <a:endParaRPr lang="hr-HR" cap="none" dirty="0">
              <a:solidFill>
                <a:srgbClr val="35507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29979"/>
          </a:xfrm>
        </p:spPr>
        <p:txBody>
          <a:bodyPr/>
          <a:lstStyle/>
          <a:p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Uspjeh učenika na kraju nastavne godine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3774" y="1725770"/>
            <a:ext cx="10363826" cy="4065430"/>
          </a:xfrm>
        </p:spPr>
        <p:txBody>
          <a:bodyPr>
            <a:normAutofit lnSpcReduction="10000"/>
          </a:bodyPr>
          <a:lstStyle/>
          <a:p>
            <a:r>
              <a:rPr lang="hr-HR" b="1" cap="none" dirty="0">
                <a:solidFill>
                  <a:srgbClr val="355071"/>
                </a:solidFill>
                <a:cs typeface="Arial" panose="020B0604020202020204" pitchFamily="34" charset="0"/>
              </a:rPr>
              <a:t>Upućeno na predmetni/razredni ispit </a:t>
            </a:r>
          </a:p>
          <a:p>
            <a:pPr lvl="1"/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nije bilo </a:t>
            </a:r>
          </a:p>
          <a:p>
            <a:pPr lvl="1">
              <a:buNone/>
            </a:pPr>
            <a:endParaRPr lang="hr-HR" sz="2000" cap="none" dirty="0">
              <a:solidFill>
                <a:srgbClr val="355071"/>
              </a:solidFill>
              <a:cs typeface="Arial" panose="020B0604020202020204" pitchFamily="34" charset="0"/>
            </a:endParaRPr>
          </a:p>
          <a:p>
            <a:r>
              <a:rPr lang="hr-HR" b="1" cap="none" dirty="0">
                <a:solidFill>
                  <a:srgbClr val="355071"/>
                </a:solidFill>
                <a:cs typeface="Arial" panose="020B0604020202020204" pitchFamily="34" charset="0"/>
              </a:rPr>
              <a:t>Upućeno na dopunski rad</a:t>
            </a:r>
          </a:p>
          <a:p>
            <a:pPr lvl="1"/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tri učenika predmetne nastave(6. razred iz HJ)</a:t>
            </a:r>
          </a:p>
          <a:p>
            <a:pPr lvl="1">
              <a:buNone/>
            </a:pPr>
            <a:endParaRPr lang="hr-HR" sz="2000" cap="none" dirty="0">
              <a:solidFill>
                <a:srgbClr val="355071"/>
              </a:solidFill>
              <a:cs typeface="Arial" panose="020B0604020202020204" pitchFamily="34" charset="0"/>
            </a:endParaRPr>
          </a:p>
          <a:p>
            <a:r>
              <a:rPr lang="hr-HR" b="1" cap="none" dirty="0">
                <a:solidFill>
                  <a:srgbClr val="355071"/>
                </a:solidFill>
                <a:cs typeface="Arial" panose="020B0604020202020204" pitchFamily="34" charset="0"/>
              </a:rPr>
              <a:t>Nakon dopunskog rada jedan je učenik upućen na popravni ispit.</a:t>
            </a:r>
          </a:p>
          <a:p>
            <a:r>
              <a:rPr lang="hr-HR" b="1" cap="none" dirty="0">
                <a:solidFill>
                  <a:srgbClr val="355071"/>
                </a:solidFill>
                <a:cs typeface="Arial" panose="020B0604020202020204" pitchFamily="34" charset="0"/>
              </a:rPr>
              <a:t>Svi su učenici pozitivno ocijenjeni na kraju školske godine.</a:t>
            </a:r>
          </a:p>
          <a:p>
            <a:r>
              <a:rPr lang="hr-HR" b="1" cap="none" dirty="0">
                <a:solidFill>
                  <a:srgbClr val="355071"/>
                </a:solidFill>
                <a:cs typeface="Arial" panose="020B0604020202020204" pitchFamily="34" charset="0"/>
              </a:rPr>
              <a:t>Jedna učenica ostala neocijenjena.</a:t>
            </a:r>
            <a:endParaRPr lang="hr-H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36796"/>
          </a:xfrm>
        </p:spPr>
        <p:txBody>
          <a:bodyPr/>
          <a:lstStyle/>
          <a:p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Uspjeh učenika na kraju školske godine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3"/>
          </p:nvPr>
        </p:nvSpPr>
        <p:spPr>
          <a:xfrm>
            <a:off x="913774" y="1558344"/>
            <a:ext cx="5106026" cy="4378817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prstClr val="black"/>
              </a:buClr>
            </a:pPr>
            <a:r>
              <a:rPr lang="hr-HR" b="1" cap="none" dirty="0">
                <a:solidFill>
                  <a:srgbClr val="355071"/>
                </a:solidFill>
                <a:cs typeface="Arial" panose="020B0604020202020204" pitchFamily="34" charset="0"/>
              </a:rPr>
              <a:t>Razredna nastava</a:t>
            </a:r>
          </a:p>
          <a:p>
            <a:pPr lvl="1">
              <a:buClr>
                <a:prstClr val="black"/>
              </a:buClr>
            </a:pP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273 učenika </a:t>
            </a:r>
          </a:p>
          <a:p>
            <a:pPr lvl="1">
              <a:buClr>
                <a:prstClr val="black"/>
              </a:buClr>
            </a:pP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100% pozitivno ocjenjeno</a:t>
            </a:r>
          </a:p>
          <a:p>
            <a:pPr lvl="1">
              <a:buClr>
                <a:prstClr val="black"/>
              </a:buClr>
            </a:pP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0,36% neocijenjeno</a:t>
            </a:r>
          </a:p>
          <a:p>
            <a:pPr lvl="1">
              <a:buClr>
                <a:prstClr val="black"/>
              </a:buClr>
            </a:pP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82,41% odličan</a:t>
            </a:r>
          </a:p>
          <a:p>
            <a:pPr lvl="1">
              <a:buClr>
                <a:prstClr val="black"/>
              </a:buClr>
            </a:pP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16,84% vrlo dobar </a:t>
            </a:r>
          </a:p>
          <a:p>
            <a:pPr lvl="1">
              <a:buClr>
                <a:prstClr val="black"/>
              </a:buClr>
            </a:pP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0,36% dobar </a:t>
            </a:r>
          </a:p>
          <a:p>
            <a:pPr lvl="1">
              <a:buClr>
                <a:prstClr val="black"/>
              </a:buClr>
              <a:buNone/>
            </a:pPr>
            <a:endParaRPr lang="hr-HR" sz="2000" cap="none" dirty="0">
              <a:solidFill>
                <a:srgbClr val="355071"/>
              </a:solidFill>
              <a:cs typeface="Arial" panose="020B0604020202020204" pitchFamily="34" charset="0"/>
            </a:endParaRPr>
          </a:p>
          <a:p>
            <a:pPr lvl="1">
              <a:buClr>
                <a:prstClr val="black"/>
              </a:buClr>
            </a:pP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vladanje – 95,60 uzorno, 3,29% dobro, 0,73%, 0,36% neocijenjeno</a:t>
            </a:r>
          </a:p>
          <a:p>
            <a:pPr lvl="1">
              <a:buClr>
                <a:prstClr val="black"/>
              </a:buClr>
            </a:pP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58 usmenih i 139 pisanih pohvala</a:t>
            </a:r>
          </a:p>
          <a:p>
            <a:pPr lvl="1">
              <a:buClr>
                <a:prstClr val="black"/>
              </a:buClr>
            </a:pP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izrečena je jedna opomena </a:t>
            </a:r>
          </a:p>
          <a:p>
            <a:pPr lvl="1">
              <a:buClr>
                <a:prstClr val="black"/>
              </a:buClr>
            </a:pPr>
            <a:endParaRPr lang="hr-HR" sz="2000" cap="none" dirty="0">
              <a:solidFill>
                <a:srgbClr val="355071"/>
              </a:solidFill>
              <a:cs typeface="Arial" panose="020B0604020202020204" pitchFamily="34" charset="0"/>
            </a:endParaRPr>
          </a:p>
          <a:p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4"/>
          </p:nvPr>
        </p:nvSpPr>
        <p:spPr>
          <a:xfrm>
            <a:off x="6172200" y="1687133"/>
            <a:ext cx="5105400" cy="4610636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prstClr val="black"/>
              </a:buClr>
            </a:pPr>
            <a:r>
              <a:rPr lang="hr-HR" b="1" cap="none" dirty="0">
                <a:solidFill>
                  <a:srgbClr val="355071"/>
                </a:solidFill>
                <a:cs typeface="Arial" panose="020B0604020202020204" pitchFamily="34" charset="0"/>
              </a:rPr>
              <a:t>Predmetna nastava </a:t>
            </a:r>
          </a:p>
          <a:p>
            <a:pPr lvl="1">
              <a:buClr>
                <a:prstClr val="black"/>
              </a:buClr>
            </a:pP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275 učenika – svi pozitivno ocijenjeno</a:t>
            </a:r>
          </a:p>
          <a:p>
            <a:pPr lvl="1">
              <a:buClr>
                <a:prstClr val="black"/>
              </a:buClr>
            </a:pP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48,72% odličan</a:t>
            </a:r>
          </a:p>
          <a:p>
            <a:pPr lvl="1">
              <a:buClr>
                <a:prstClr val="black"/>
              </a:buClr>
            </a:pP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41,81% vrlo dobar </a:t>
            </a:r>
          </a:p>
          <a:p>
            <a:pPr lvl="1">
              <a:buClr>
                <a:prstClr val="black"/>
              </a:buClr>
            </a:pP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9,45%, dobar </a:t>
            </a:r>
          </a:p>
          <a:p>
            <a:pPr lvl="1">
              <a:buClr>
                <a:prstClr val="black"/>
              </a:buClr>
            </a:pP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vladanje – 95% uzorno, 3% dobro i 2% loše</a:t>
            </a:r>
          </a:p>
          <a:p>
            <a:pPr lvl="1">
              <a:buClr>
                <a:prstClr val="black"/>
              </a:buClr>
            </a:pP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53 usmene i 54 pisane pohvale </a:t>
            </a:r>
          </a:p>
          <a:p>
            <a:pPr lvl="1">
              <a:buClr>
                <a:prstClr val="black"/>
              </a:buClr>
            </a:pP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26 </a:t>
            </a:r>
            <a:r>
              <a:rPr lang="hr-HR" sz="2000" cap="none" dirty="0" err="1">
                <a:solidFill>
                  <a:srgbClr val="355071"/>
                </a:solidFill>
                <a:cs typeface="Arial" panose="020B0604020202020204" pitchFamily="34" charset="0"/>
              </a:rPr>
              <a:t>Nazorova</a:t>
            </a: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 nagrada i ostale nagrade za postignuća u natjecanjima i izvanškolskim aktivnostima</a:t>
            </a:r>
          </a:p>
          <a:p>
            <a:pPr lvl="1">
              <a:buClr>
                <a:prstClr val="black"/>
              </a:buClr>
            </a:pP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7 opomena, 7 ukora</a:t>
            </a:r>
          </a:p>
          <a:p>
            <a:pPr lvl="1">
              <a:buClr>
                <a:prstClr val="black"/>
              </a:buClr>
            </a:pPr>
            <a:endParaRPr lang="hr-HR" sz="2000" cap="none" dirty="0">
              <a:solidFill>
                <a:srgbClr val="355071"/>
              </a:solidFill>
              <a:cs typeface="Arial" panose="020B0604020202020204" pitchFamily="34" charset="0"/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Disciplina u školi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4087" y="1915147"/>
            <a:ext cx="10363826" cy="4779943"/>
          </a:xfrm>
        </p:spPr>
        <p:txBody>
          <a:bodyPr/>
          <a:lstStyle/>
          <a:p>
            <a:pPr lvl="0">
              <a:buClr>
                <a:prstClr val="black"/>
              </a:buClr>
              <a:buNone/>
            </a:pPr>
            <a:endParaRPr lang="hr-HR" b="1" cap="none" dirty="0">
              <a:solidFill>
                <a:srgbClr val="355071"/>
              </a:solidFill>
              <a:cs typeface="Arial" panose="020B0604020202020204" pitchFamily="34" charset="0"/>
            </a:endParaRPr>
          </a:p>
          <a:p>
            <a:pPr lvl="0">
              <a:buClr>
                <a:prstClr val="black"/>
              </a:buClr>
            </a:pPr>
            <a:r>
              <a:rPr lang="hr-HR" b="1" cap="none" dirty="0">
                <a:solidFill>
                  <a:srgbClr val="355071"/>
                </a:solidFill>
                <a:cs typeface="Arial" panose="020B0604020202020204" pitchFamily="34" charset="0"/>
              </a:rPr>
              <a:t>Razrednici su disciplinu u odjelima ocijenili:</a:t>
            </a:r>
          </a:p>
          <a:p>
            <a:pPr lvl="0">
              <a:buClr>
                <a:prstClr val="black"/>
              </a:buClr>
            </a:pPr>
            <a:endParaRPr lang="hr-HR" b="1" cap="none" dirty="0">
              <a:solidFill>
                <a:srgbClr val="355071"/>
              </a:solidFill>
              <a:cs typeface="Arial" panose="020B0604020202020204" pitchFamily="34" charset="0"/>
            </a:endParaRPr>
          </a:p>
          <a:p>
            <a:pPr lvl="1">
              <a:buClr>
                <a:prstClr val="black"/>
              </a:buClr>
            </a:pP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33,33% dobra</a:t>
            </a:r>
          </a:p>
          <a:p>
            <a:pPr lvl="1">
              <a:buClr>
                <a:prstClr val="black"/>
              </a:buClr>
            </a:pP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66,66% odlična</a:t>
            </a:r>
          </a:p>
          <a:p>
            <a:pPr lvl="1">
              <a:buClr>
                <a:prstClr val="black"/>
              </a:buClr>
            </a:pPr>
            <a:endParaRPr lang="hr-HR" sz="2000" cap="none" dirty="0">
              <a:solidFill>
                <a:srgbClr val="355071"/>
              </a:solidFill>
              <a:cs typeface="Arial" panose="020B0604020202020204" pitchFamily="34" charset="0"/>
            </a:endParaRPr>
          </a:p>
          <a:p>
            <a:endParaRPr lang="hr-HR" dirty="0"/>
          </a:p>
        </p:txBody>
      </p:sp>
      <p:graphicFrame>
        <p:nvGraphicFramePr>
          <p:cNvPr id="6" name="Grafikon 5">
            <a:extLst>
              <a:ext uri="{FF2B5EF4-FFF2-40B4-BE49-F238E27FC236}">
                <a16:creationId xmlns:a16="http://schemas.microsoft.com/office/drawing/2014/main" id="{237440FC-0C1F-4443-B866-C589966E1F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5643121"/>
              </p:ext>
            </p:extLst>
          </p:nvPr>
        </p:nvGraphicFramePr>
        <p:xfrm>
          <a:off x="5111531" y="1345032"/>
          <a:ext cx="6649545" cy="4894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4069723" y="2730321"/>
            <a:ext cx="30265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9600" dirty="0"/>
              <a:t>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Učiteljska procjena kvaliteta vlastitog nastavnog rada</a:t>
            </a:r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89212397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1777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93357" y="2174393"/>
            <a:ext cx="8689976" cy="2509213"/>
          </a:xfrm>
        </p:spPr>
        <p:txBody>
          <a:bodyPr/>
          <a:lstStyle/>
          <a:p>
            <a:r>
              <a:rPr lang="hr-HR" dirty="0"/>
              <a:t>OSTVARENOST GODIŠNJEG PLANA I PROGRAMA I ŠKOLSKOG KURIKULUMA</a:t>
            </a:r>
          </a:p>
        </p:txBody>
      </p:sp>
    </p:spTree>
    <p:extLst>
      <p:ext uri="{BB962C8B-B14F-4D97-AF65-F5344CB8AC3E}">
        <p14:creationId xmlns:p14="http://schemas.microsoft.com/office/powerpoint/2010/main" val="991795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31911"/>
          </a:xfrm>
        </p:spPr>
        <p:txBody>
          <a:bodyPr/>
          <a:lstStyle/>
          <a:p>
            <a:r>
              <a:rPr lang="hr-HR" dirty="0">
                <a:solidFill>
                  <a:schemeClr val="tx2"/>
                </a:solidFill>
              </a:rPr>
              <a:t>REDOVNA NASTAVA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3774" y="1860331"/>
            <a:ext cx="5106026" cy="4761185"/>
          </a:xfrm>
        </p:spPr>
        <p:txBody>
          <a:bodyPr/>
          <a:lstStyle/>
          <a:p>
            <a:pPr marL="0" indent="0">
              <a:buNone/>
            </a:pPr>
            <a:r>
              <a:rPr lang="hr-HR" b="1" cap="none" dirty="0">
                <a:solidFill>
                  <a:schemeClr val="tx2"/>
                </a:solidFill>
              </a:rPr>
              <a:t>REDOVNA NASTAVA</a:t>
            </a:r>
          </a:p>
          <a:p>
            <a:r>
              <a:rPr lang="hr-HR" cap="none" dirty="0">
                <a:solidFill>
                  <a:schemeClr val="tx2"/>
                </a:solidFill>
              </a:rPr>
              <a:t>nastavni plan redovne nastave ostvaren u potpunosti</a:t>
            </a:r>
          </a:p>
          <a:p>
            <a:r>
              <a:rPr lang="hr-HR" cap="none" dirty="0">
                <a:solidFill>
                  <a:schemeClr val="tx2"/>
                </a:solidFill>
              </a:rPr>
              <a:t>planirano je 20 055 sati, a ostvareno 20 167 sati</a:t>
            </a:r>
          </a:p>
          <a:p>
            <a:r>
              <a:rPr lang="hr-HR" cap="none" dirty="0">
                <a:solidFill>
                  <a:schemeClr val="tx2"/>
                </a:solidFill>
              </a:rPr>
              <a:t>u redovnoj nastavi imamo 112 sati viška u nastavi obaveznih predmeta</a:t>
            </a:r>
          </a:p>
          <a:p>
            <a:r>
              <a:rPr lang="hr-HR" cap="none" dirty="0">
                <a:solidFill>
                  <a:schemeClr val="tx2"/>
                </a:solidFill>
              </a:rPr>
              <a:t>u posebnim odjelima imamo 11 sati viška, a u odgojno-obrazovnim skupinama 13</a:t>
            </a:r>
          </a:p>
          <a:p>
            <a:pPr marL="0" indent="0">
              <a:buNone/>
            </a:pPr>
            <a:endParaRPr lang="hr-HR" cap="none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cap="none" dirty="0">
              <a:solidFill>
                <a:schemeClr val="tx2"/>
              </a:solidFill>
            </a:endParaRPr>
          </a:p>
          <a:p>
            <a:endParaRPr lang="hr-HR" cap="none" dirty="0">
              <a:solidFill>
                <a:schemeClr val="tx2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4"/>
          </p:nvPr>
        </p:nvSpPr>
        <p:spPr>
          <a:xfrm>
            <a:off x="6172200" y="1860332"/>
            <a:ext cx="5105400" cy="4761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u="sng" cap="none" dirty="0">
                <a:solidFill>
                  <a:schemeClr val="tx2"/>
                </a:solidFill>
              </a:rPr>
              <a:t>Po predmetima</a:t>
            </a:r>
            <a:r>
              <a:rPr lang="hr-HR" cap="none" dirty="0">
                <a:solidFill>
                  <a:schemeClr val="tx2"/>
                </a:solidFill>
              </a:rPr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r-HR" cap="none" dirty="0">
                <a:solidFill>
                  <a:schemeClr val="tx2"/>
                </a:solidFill>
              </a:rPr>
              <a:t>HJ		19 sati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r-HR" cap="none" dirty="0">
                <a:solidFill>
                  <a:schemeClr val="tx2"/>
                </a:solidFill>
              </a:rPr>
              <a:t>LK		  5 sati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r-HR" cap="none" dirty="0">
                <a:solidFill>
                  <a:schemeClr val="tx2"/>
                </a:solidFill>
              </a:rPr>
              <a:t>GK		  6 sati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r-HR" cap="none" dirty="0">
                <a:solidFill>
                  <a:schemeClr val="tx2"/>
                </a:solidFill>
              </a:rPr>
              <a:t>SJ		10 sati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r-HR" cap="none" dirty="0">
                <a:solidFill>
                  <a:schemeClr val="tx2"/>
                </a:solidFill>
              </a:rPr>
              <a:t>MAT		16 sat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r-HR" cap="none" dirty="0">
                <a:solidFill>
                  <a:schemeClr val="tx2"/>
                </a:solidFill>
              </a:rPr>
              <a:t>PR/BIO	12 sati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r-HR" cap="none" dirty="0">
                <a:solidFill>
                  <a:schemeClr val="tx2"/>
                </a:solidFill>
              </a:rPr>
              <a:t>KEM		  5 sata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r-HR" cap="none" dirty="0">
                <a:solidFill>
                  <a:schemeClr val="tx2"/>
                </a:solidFill>
              </a:rPr>
              <a:t>FIZ		  3 sata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r-HR" cap="none" dirty="0">
                <a:solidFill>
                  <a:schemeClr val="tx2"/>
                </a:solidFill>
              </a:rPr>
              <a:t>PID		  8 sati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r-HR" cap="none" dirty="0">
                <a:solidFill>
                  <a:schemeClr val="tx2"/>
                </a:solidFill>
              </a:rPr>
              <a:t>POV		  9 sati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r-HR" cap="none" dirty="0">
                <a:solidFill>
                  <a:schemeClr val="tx2"/>
                </a:solidFill>
              </a:rPr>
              <a:t>GEO		  9 sati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r-HR" cap="none" dirty="0">
                <a:solidFill>
                  <a:schemeClr val="tx2"/>
                </a:solidFill>
              </a:rPr>
              <a:t>TK		  2 sata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r-HR" cap="none" dirty="0">
                <a:solidFill>
                  <a:schemeClr val="tx2"/>
                </a:solidFill>
              </a:rPr>
              <a:t>TZK		  6 sati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r-HR" cap="none" dirty="0">
                <a:solidFill>
                  <a:schemeClr val="tx2"/>
                </a:solidFill>
              </a:rPr>
              <a:t>INF		  2 sata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r-HR" cap="none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</a:pPr>
            <a:endParaRPr lang="hr-HR" cap="none" dirty="0">
              <a:solidFill>
                <a:schemeClr val="tx2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11990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42269"/>
          </a:xfrm>
        </p:spPr>
        <p:txBody>
          <a:bodyPr/>
          <a:lstStyle/>
          <a:p>
            <a:r>
              <a:rPr lang="hr-HR" dirty="0">
                <a:solidFill>
                  <a:schemeClr val="tx2"/>
                </a:solidFill>
              </a:rPr>
              <a:t>REDOVNA NASTAVA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3774" y="1671146"/>
            <a:ext cx="5106026" cy="49346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b="1" cap="none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r-HR" b="1" cap="none" dirty="0">
                <a:solidFill>
                  <a:schemeClr val="tx2"/>
                </a:solidFill>
              </a:rPr>
              <a:t>POSEBNI ODJELI</a:t>
            </a:r>
            <a:endParaRPr lang="hr-HR" cap="none" dirty="0">
              <a:solidFill>
                <a:schemeClr val="tx2"/>
              </a:solidFill>
            </a:endParaRPr>
          </a:p>
          <a:p>
            <a:r>
              <a:rPr lang="hr-HR" cap="none" dirty="0">
                <a:solidFill>
                  <a:schemeClr val="tx2"/>
                </a:solidFill>
              </a:rPr>
              <a:t>nastavni plan ostvaren u potpunosti</a:t>
            </a:r>
          </a:p>
          <a:p>
            <a:r>
              <a:rPr lang="hr-HR" cap="none" dirty="0">
                <a:solidFill>
                  <a:schemeClr val="tx2"/>
                </a:solidFill>
              </a:rPr>
              <a:t>planirano je 2275 sati, a ostvareno je 2286 sati</a:t>
            </a:r>
          </a:p>
          <a:p>
            <a:pPr marL="0" indent="0">
              <a:buNone/>
            </a:pPr>
            <a:r>
              <a:rPr lang="hr-HR" cap="none" dirty="0">
                <a:solidFill>
                  <a:schemeClr val="tx2"/>
                </a:solidFill>
              </a:rPr>
              <a:t>   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4"/>
          </p:nvPr>
        </p:nvSpPr>
        <p:spPr>
          <a:xfrm>
            <a:off x="6172200" y="1671146"/>
            <a:ext cx="5105400" cy="4934606"/>
          </a:xfrm>
        </p:spPr>
        <p:txBody>
          <a:bodyPr/>
          <a:lstStyle/>
          <a:p>
            <a:pPr marL="0" indent="0">
              <a:buNone/>
            </a:pPr>
            <a:endParaRPr lang="hr-HR" b="1" cap="none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r-HR" b="1" cap="none" dirty="0">
                <a:solidFill>
                  <a:schemeClr val="tx2"/>
                </a:solidFill>
              </a:rPr>
              <a:t>ODGOJNO-OBRAZOVNE SKUPINE</a:t>
            </a:r>
          </a:p>
          <a:p>
            <a:r>
              <a:rPr lang="hr-HR" cap="none" dirty="0">
                <a:solidFill>
                  <a:schemeClr val="tx2"/>
                </a:solidFill>
              </a:rPr>
              <a:t>nastavni plan ostvaren u potpunosti</a:t>
            </a:r>
          </a:p>
          <a:p>
            <a:r>
              <a:rPr lang="hr-HR" cap="none" dirty="0">
                <a:solidFill>
                  <a:schemeClr val="tx2"/>
                </a:solidFill>
              </a:rPr>
              <a:t>planirano je 5355 sati, a ostvareno 5368 </a:t>
            </a:r>
          </a:p>
          <a:p>
            <a:pPr marL="0" indent="0">
              <a:buNone/>
            </a:pPr>
            <a:endParaRPr lang="hr-HR" cap="none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56442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prstClr val="whit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5" y="299545"/>
            <a:ext cx="10364451" cy="1008993"/>
          </a:xfrm>
        </p:spPr>
        <p:txBody>
          <a:bodyPr/>
          <a:lstStyle/>
          <a:p>
            <a:r>
              <a:rPr lang="hr-HR" dirty="0">
                <a:solidFill>
                  <a:schemeClr val="tx2"/>
                </a:solidFill>
              </a:rPr>
              <a:t>Izborna nastava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3"/>
          </p:nvPr>
        </p:nvSpPr>
        <p:spPr>
          <a:xfrm>
            <a:off x="913774" y="1308538"/>
            <a:ext cx="5106026" cy="5439103"/>
          </a:xfrm>
        </p:spPr>
        <p:txBody>
          <a:bodyPr>
            <a:normAutofit/>
          </a:bodyPr>
          <a:lstStyle/>
          <a:p>
            <a:pPr marL="0" lvl="0" indent="0">
              <a:buClr>
                <a:prstClr val="black"/>
              </a:buClr>
              <a:buNone/>
            </a:pPr>
            <a:r>
              <a:rPr lang="hr-HR" b="1" cap="none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Izborna nastava stranog jezika 4. – 8. razred</a:t>
            </a:r>
          </a:p>
          <a:p>
            <a:pPr>
              <a:buClr>
                <a:prstClr val="black"/>
              </a:buClr>
            </a:pPr>
            <a:r>
              <a:rPr lang="hr-HR" cap="none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nastavni plan realiziran</a:t>
            </a:r>
          </a:p>
          <a:p>
            <a:pPr>
              <a:buClr>
                <a:prstClr val="black"/>
              </a:buClr>
            </a:pPr>
            <a:r>
              <a:rPr lang="hr-HR" cap="none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panirano je 770 sati, a ostvareno 774</a:t>
            </a:r>
          </a:p>
          <a:p>
            <a:pPr>
              <a:buClr>
                <a:prstClr val="black"/>
              </a:buClr>
            </a:pPr>
            <a:r>
              <a:rPr lang="hr-HR" cap="none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12 grupa – 10 grupa NJ i 2 grupe EJ</a:t>
            </a:r>
          </a:p>
          <a:p>
            <a:pPr>
              <a:buClr>
                <a:prstClr val="black"/>
              </a:buClr>
            </a:pPr>
            <a:r>
              <a:rPr lang="hr-HR" cap="none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uključeno 34% učenika </a:t>
            </a:r>
          </a:p>
          <a:p>
            <a:pPr marL="0" indent="0">
              <a:buClr>
                <a:prstClr val="black"/>
              </a:buClr>
              <a:buNone/>
            </a:pPr>
            <a:r>
              <a:rPr lang="hr-HR" b="1" cap="none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Izborna nastava informatike 1. – 4. i 7. i 8. r.</a:t>
            </a:r>
          </a:p>
          <a:p>
            <a:pPr>
              <a:buClr>
                <a:prstClr val="black"/>
              </a:buClr>
            </a:pPr>
            <a:r>
              <a:rPr lang="hr-HR" cap="none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nastavni plan realiziran</a:t>
            </a:r>
          </a:p>
          <a:p>
            <a:pPr>
              <a:buClr>
                <a:prstClr val="black"/>
              </a:buClr>
            </a:pPr>
            <a:r>
              <a:rPr lang="hr-HR" cap="none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planirano je 1470 sati, a ostvareno 1482</a:t>
            </a:r>
          </a:p>
          <a:p>
            <a:pPr>
              <a:buClr>
                <a:prstClr val="black"/>
              </a:buClr>
            </a:pPr>
            <a:r>
              <a:rPr lang="hr-HR" cap="none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21 grupa – 15 grupa RN i 6 grupa PN</a:t>
            </a:r>
          </a:p>
          <a:p>
            <a:pPr>
              <a:buClr>
                <a:prstClr val="black"/>
              </a:buClr>
            </a:pPr>
            <a:r>
              <a:rPr lang="hr-HR" cap="none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uključeno 89% učenika</a:t>
            </a:r>
          </a:p>
          <a:p>
            <a:pPr marL="0" indent="0">
              <a:buClr>
                <a:prstClr val="black"/>
              </a:buClr>
              <a:buNone/>
            </a:pPr>
            <a:endParaRPr lang="hr-HR" cap="none" dirty="0">
              <a:solidFill>
                <a:srgbClr val="355071"/>
              </a:solidFill>
              <a:cs typeface="Arial" panose="020B0604020202020204" pitchFamily="34" charset="0"/>
            </a:endParaRPr>
          </a:p>
        </p:txBody>
      </p:sp>
      <p:sp>
        <p:nvSpPr>
          <p:cNvPr id="7" name="Rezervirano mjesto sadržaja 6"/>
          <p:cNvSpPr>
            <a:spLocks noGrp="1"/>
          </p:cNvSpPr>
          <p:nvPr>
            <p:ph sz="quarter" idx="14"/>
          </p:nvPr>
        </p:nvSpPr>
        <p:spPr>
          <a:xfrm>
            <a:off x="6172200" y="1308537"/>
            <a:ext cx="5105400" cy="54391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cap="none" dirty="0">
                <a:solidFill>
                  <a:srgbClr val="355071"/>
                </a:solidFill>
                <a:cs typeface="Arial" panose="020B0604020202020204" pitchFamily="34" charset="0"/>
              </a:rPr>
              <a:t>Izborna nastava vjeronauka</a:t>
            </a:r>
          </a:p>
          <a:p>
            <a:pPr>
              <a:buClr>
                <a:prstClr val="black"/>
              </a:buClr>
            </a:pPr>
            <a:r>
              <a:rPr lang="hr-HR" cap="none" dirty="0">
                <a:solidFill>
                  <a:srgbClr val="355071"/>
                </a:solidFill>
                <a:cs typeface="Arial" panose="020B0604020202020204" pitchFamily="34" charset="0"/>
              </a:rPr>
              <a:t>nastavni plan realiziran</a:t>
            </a:r>
          </a:p>
          <a:p>
            <a:pPr>
              <a:buClr>
                <a:prstClr val="black"/>
              </a:buClr>
            </a:pPr>
            <a:r>
              <a:rPr lang="hr-HR" cap="none" dirty="0">
                <a:solidFill>
                  <a:srgbClr val="355071"/>
                </a:solidFill>
                <a:cs typeface="Arial" panose="020B0604020202020204" pitchFamily="34" charset="0"/>
              </a:rPr>
              <a:t>planirano je 2310 sati, a ostvareno 2315</a:t>
            </a:r>
          </a:p>
          <a:p>
            <a:pPr>
              <a:buClr>
                <a:prstClr val="black"/>
              </a:buClr>
            </a:pPr>
            <a:r>
              <a:rPr lang="hr-HR" cap="none" dirty="0">
                <a:solidFill>
                  <a:srgbClr val="355071"/>
                </a:solidFill>
                <a:cs typeface="Arial" panose="020B0604020202020204" pitchFamily="34" charset="0"/>
              </a:rPr>
              <a:t>36 grupa</a:t>
            </a:r>
          </a:p>
          <a:p>
            <a:pPr>
              <a:buClr>
                <a:prstClr val="black"/>
              </a:buClr>
            </a:pPr>
            <a:r>
              <a:rPr lang="hr-HR" cap="none" dirty="0">
                <a:solidFill>
                  <a:srgbClr val="355071"/>
                </a:solidFill>
                <a:cs typeface="Arial" panose="020B0604020202020204" pitchFamily="34" charset="0"/>
              </a:rPr>
              <a:t>uključeno </a:t>
            </a: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98% učenika </a:t>
            </a:r>
          </a:p>
          <a:p>
            <a:r>
              <a:rPr lang="hr-HR" b="1" cap="none" dirty="0">
                <a:solidFill>
                  <a:srgbClr val="355071"/>
                </a:solidFill>
                <a:cs typeface="Arial" panose="020B0604020202020204" pitchFamily="34" charset="0"/>
              </a:rPr>
              <a:t>Mađarski jezik i kultura - </a:t>
            </a:r>
            <a:r>
              <a:rPr lang="hr-HR" sz="2000" b="1" cap="none" dirty="0">
                <a:solidFill>
                  <a:srgbClr val="355071"/>
                </a:solidFill>
                <a:cs typeface="Arial" panose="020B0604020202020204" pitchFamily="34" charset="0"/>
              </a:rPr>
              <a:t>Model C</a:t>
            </a:r>
          </a:p>
          <a:p>
            <a:pPr lvl="1"/>
            <a:r>
              <a:rPr lang="hr-HR" sz="2000" cap="none" dirty="0" err="1">
                <a:solidFill>
                  <a:srgbClr val="355071"/>
                </a:solidFill>
                <a:cs typeface="Arial" panose="020B0604020202020204" pitchFamily="34" charset="0"/>
              </a:rPr>
              <a:t>Ivanovci</a:t>
            </a:r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 – 6 skupina nastave – 20 učenik</a:t>
            </a:r>
          </a:p>
          <a:p>
            <a:pPr lvl="1"/>
            <a:r>
              <a:rPr lang="hr-HR" sz="2000" cap="none" dirty="0">
                <a:solidFill>
                  <a:srgbClr val="355071"/>
                </a:solidFill>
                <a:cs typeface="Arial" panose="020B0604020202020204" pitchFamily="34" charset="0"/>
              </a:rPr>
              <a:t>planirano 630 sati, a ostvareno 631</a:t>
            </a:r>
          </a:p>
          <a:p>
            <a:pPr marL="457200" lvl="1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43999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bg2">
                    <a:lumMod val="50000"/>
                  </a:schemeClr>
                </a:solidFill>
              </a:rPr>
              <a:t>Dodatna nastava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cap="none" dirty="0">
                <a:solidFill>
                  <a:schemeClr val="bg2">
                    <a:lumMod val="50000"/>
                  </a:schemeClr>
                </a:solidFill>
              </a:rPr>
              <a:t>u razrednoj se nastavi održavala iz matematike</a:t>
            </a:r>
          </a:p>
          <a:p>
            <a:r>
              <a:rPr lang="hr-HR" cap="none" dirty="0">
                <a:solidFill>
                  <a:schemeClr val="bg2">
                    <a:lumMod val="50000"/>
                  </a:schemeClr>
                </a:solidFill>
              </a:rPr>
              <a:t>planirano je 490 sati, a ostvareno 491</a:t>
            </a:r>
          </a:p>
          <a:p>
            <a:r>
              <a:rPr lang="hr-HR" cap="none" dirty="0">
                <a:solidFill>
                  <a:schemeClr val="bg2">
                    <a:lumMod val="50000"/>
                  </a:schemeClr>
                </a:solidFill>
              </a:rPr>
              <a:t>uključeno 40% učenika</a:t>
            </a:r>
          </a:p>
          <a:p>
            <a:pPr marL="0" indent="0">
              <a:buNone/>
            </a:pPr>
            <a:endParaRPr lang="hr-HR" cap="none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hr-HR" cap="none" dirty="0">
                <a:solidFill>
                  <a:schemeClr val="bg2">
                    <a:lumMod val="50000"/>
                  </a:schemeClr>
                </a:solidFill>
              </a:rPr>
              <a:t>u predmetnoj se nastavi održavala se iz HJ, EJ, MAT, BIO, KEM, FIZ, POV i GEO </a:t>
            </a:r>
          </a:p>
          <a:p>
            <a:r>
              <a:rPr lang="hr-HR" cap="none" dirty="0">
                <a:solidFill>
                  <a:schemeClr val="bg2">
                    <a:lumMod val="50000"/>
                  </a:schemeClr>
                </a:solidFill>
              </a:rPr>
              <a:t>planirano je 700 sati, a ostvareno 701</a:t>
            </a:r>
          </a:p>
          <a:p>
            <a:r>
              <a:rPr lang="hr-HR" cap="none" dirty="0">
                <a:solidFill>
                  <a:schemeClr val="bg2">
                    <a:lumMod val="50000"/>
                  </a:schemeClr>
                </a:solidFill>
              </a:rPr>
              <a:t>uključeno 40% učenika</a:t>
            </a:r>
          </a:p>
          <a:p>
            <a:endParaRPr lang="hr-HR" cap="none" dirty="0"/>
          </a:p>
        </p:txBody>
      </p:sp>
    </p:spTree>
    <p:extLst>
      <p:ext uri="{BB962C8B-B14F-4D97-AF65-F5344CB8AC3E}">
        <p14:creationId xmlns:p14="http://schemas.microsoft.com/office/powerpoint/2010/main" val="871758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bg2">
                    <a:lumMod val="50000"/>
                  </a:schemeClr>
                </a:solidFill>
              </a:rPr>
              <a:t>DOPUNSKA nastava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80853"/>
          </a:xfrm>
        </p:spPr>
        <p:txBody>
          <a:bodyPr/>
          <a:lstStyle/>
          <a:p>
            <a:r>
              <a:rPr lang="hr-HR" cap="none" dirty="0">
                <a:solidFill>
                  <a:schemeClr val="bg2">
                    <a:lumMod val="50000"/>
                  </a:schemeClr>
                </a:solidFill>
              </a:rPr>
              <a:t>u razrednoj se nastavi održavala iz hrvatskog jezika i matematike</a:t>
            </a:r>
          </a:p>
          <a:p>
            <a:r>
              <a:rPr lang="hr-HR" cap="none" dirty="0">
                <a:solidFill>
                  <a:schemeClr val="bg2">
                    <a:lumMod val="50000"/>
                  </a:schemeClr>
                </a:solidFill>
              </a:rPr>
              <a:t>15 grupa</a:t>
            </a:r>
          </a:p>
          <a:p>
            <a:r>
              <a:rPr lang="hr-HR" cap="none" dirty="0">
                <a:solidFill>
                  <a:schemeClr val="bg2">
                    <a:lumMod val="50000"/>
                  </a:schemeClr>
                </a:solidFill>
              </a:rPr>
              <a:t>planirano je 525 sati, a ostvareno 526</a:t>
            </a:r>
          </a:p>
          <a:p>
            <a:r>
              <a:rPr lang="hr-HR" cap="none" dirty="0">
                <a:solidFill>
                  <a:schemeClr val="bg2">
                    <a:lumMod val="50000"/>
                  </a:schemeClr>
                </a:solidFill>
              </a:rPr>
              <a:t>uključeno tijekom godine 41% učenika (redovito ili povremeno)</a:t>
            </a:r>
          </a:p>
          <a:p>
            <a:r>
              <a:rPr lang="hr-HR" cap="none" dirty="0">
                <a:solidFill>
                  <a:schemeClr val="bg2">
                    <a:lumMod val="50000"/>
                  </a:schemeClr>
                </a:solidFill>
              </a:rPr>
              <a:t>u predmetnoj se nastavi održavala se iz hrvatskog jezik, stranog jezika i matematike</a:t>
            </a:r>
          </a:p>
          <a:p>
            <a:r>
              <a:rPr lang="hr-HR" cap="none" dirty="0">
                <a:solidFill>
                  <a:schemeClr val="bg2">
                    <a:lumMod val="50000"/>
                  </a:schemeClr>
                </a:solidFill>
              </a:rPr>
              <a:t>14 grupa</a:t>
            </a:r>
          </a:p>
          <a:p>
            <a:r>
              <a:rPr lang="hr-HR" cap="none" dirty="0">
                <a:solidFill>
                  <a:schemeClr val="bg2">
                    <a:lumMod val="50000"/>
                  </a:schemeClr>
                </a:solidFill>
              </a:rPr>
              <a:t>planirano je 455 sati, a ostvareno 456</a:t>
            </a:r>
          </a:p>
          <a:p>
            <a:r>
              <a:rPr lang="hr-HR" cap="none" dirty="0">
                <a:solidFill>
                  <a:schemeClr val="bg2">
                    <a:lumMod val="50000"/>
                  </a:schemeClr>
                </a:solidFill>
              </a:rPr>
              <a:t>uključeno 51% učenika (redovito ili povremeno)</a:t>
            </a:r>
          </a:p>
          <a:p>
            <a:endParaRPr lang="hr-HR" cap="none" dirty="0"/>
          </a:p>
        </p:txBody>
      </p:sp>
    </p:spTree>
    <p:extLst>
      <p:ext uri="{BB962C8B-B14F-4D97-AF65-F5344CB8AC3E}">
        <p14:creationId xmlns:p14="http://schemas.microsoft.com/office/powerpoint/2010/main" val="1772473168"/>
      </p:ext>
    </p:extLst>
  </p:cSld>
  <p:clrMapOvr>
    <a:masterClrMapping/>
  </p:clrMapOvr>
</p:sld>
</file>

<file path=ppt/theme/theme1.xml><?xml version="1.0" encoding="utf-8"?>
<a:theme xmlns:a="http://schemas.openxmlformats.org/drawingml/2006/main" name="Kapljica">
  <a:themeElements>
    <a:clrScheme name="Kapljic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ljica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ljic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TM04033925[[fn=Kapljica]]</Template>
  <TotalTime>2279</TotalTime>
  <Words>1388</Words>
  <Application>Microsoft Office PowerPoint</Application>
  <PresentationFormat>Široki zaslon</PresentationFormat>
  <Paragraphs>241</Paragraphs>
  <Slides>28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28</vt:i4>
      </vt:variant>
    </vt:vector>
  </HeadingPairs>
  <TitlesOfParts>
    <vt:vector size="32" baseType="lpstr">
      <vt:lpstr>Arial</vt:lpstr>
      <vt:lpstr>Calibri</vt:lpstr>
      <vt:lpstr>Tw Cen MT</vt:lpstr>
      <vt:lpstr>Kapljica</vt:lpstr>
      <vt:lpstr>IZVJEŠĆE O RADU ŠKOLE</vt:lpstr>
      <vt:lpstr>Opći podaci </vt:lpstr>
      <vt:lpstr>Učiteljska procjena kvaliteta vlastitog nastavnog rada</vt:lpstr>
      <vt:lpstr>OSTVARENOST GODIŠNJEG PLANA I PROGRAMA I ŠKOLSKOG KURIKULUMA</vt:lpstr>
      <vt:lpstr>REDOVNA NASTAVA</vt:lpstr>
      <vt:lpstr>REDOVNA NASTAVA</vt:lpstr>
      <vt:lpstr>Izborna nastava</vt:lpstr>
      <vt:lpstr>Dodatna nastava </vt:lpstr>
      <vt:lpstr>DOPUNSKA nastava </vt:lpstr>
      <vt:lpstr>IZVANNASTAVNE AKTIVNOSTI</vt:lpstr>
      <vt:lpstr>IZVANNASTAVNE AKTIVNOSTI – RANO UČENJE STRANOG JEZIKA (1. – 3. RAZRED)</vt:lpstr>
      <vt:lpstr>Sat razrednika  </vt:lpstr>
      <vt:lpstr> Razredna vijeća   </vt:lpstr>
      <vt:lpstr>UČITELJSKO VIJEĆE </vt:lpstr>
      <vt:lpstr>ŠKOLSKA STRUČNA VIJEĆA  </vt:lpstr>
      <vt:lpstr>Procjena zadovoljstva ponuđenim  stručnim usavršavanjem u školi i izvan nje </vt:lpstr>
      <vt:lpstr>Ocjena vlastitog angažmana u stručnom usavršavanju</vt:lpstr>
      <vt:lpstr>Ostalo (KJD, ZSZ, PIU, TUR)</vt:lpstr>
      <vt:lpstr>Ostalo (KJD, ZSZ, PIU, TUR)</vt:lpstr>
      <vt:lpstr>Rad stručnog povjerenstva škole za upfz  djeteta/učenika</vt:lpstr>
      <vt:lpstr>Suradnja s roditeljima</vt:lpstr>
      <vt:lpstr>PODACI O UČENICIMA </vt:lpstr>
      <vt:lpstr>PowerPoint prezentacija</vt:lpstr>
      <vt:lpstr>PODACI O UČENICIMA </vt:lpstr>
      <vt:lpstr>Uspjeh učenika na kraju nastavne godine</vt:lpstr>
      <vt:lpstr>Uspjeh učenika na kraju školske godine</vt:lpstr>
      <vt:lpstr>Disciplina u školi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IZVJEŠĆE O RADU ŠKOLE</dc:title>
  <dc:creator>Verica</dc:creator>
  <cp:lastModifiedBy>Verica Kuharić-Bučević</cp:lastModifiedBy>
  <cp:revision>269</cp:revision>
  <cp:lastPrinted>2023-09-01T06:31:00Z</cp:lastPrinted>
  <dcterms:created xsi:type="dcterms:W3CDTF">2016-08-22T12:26:23Z</dcterms:created>
  <dcterms:modified xsi:type="dcterms:W3CDTF">2023-10-02T10:48:20Z</dcterms:modified>
</cp:coreProperties>
</file>